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9" r:id="rId4"/>
    <p:sldId id="281" r:id="rId5"/>
    <p:sldId id="272" r:id="rId6"/>
    <p:sldId id="273" r:id="rId7"/>
    <p:sldId id="258" r:id="rId8"/>
    <p:sldId id="274" r:id="rId9"/>
    <p:sldId id="282" r:id="rId10"/>
    <p:sldId id="275" r:id="rId11"/>
    <p:sldId id="263" r:id="rId12"/>
    <p:sldId id="264" r:id="rId13"/>
    <p:sldId id="265" r:id="rId14"/>
    <p:sldId id="266" r:id="rId15"/>
    <p:sldId id="262" r:id="rId16"/>
    <p:sldId id="276" r:id="rId17"/>
    <p:sldId id="280" r:id="rId18"/>
    <p:sldId id="267" r:id="rId19"/>
    <p:sldId id="277" r:id="rId20"/>
    <p:sldId id="268" r:id="rId21"/>
    <p:sldId id="269" r:id="rId22"/>
    <p:sldId id="278" r:id="rId23"/>
    <p:sldId id="270" r:id="rId24"/>
    <p:sldId id="271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A33F91-1A68-8041-8674-62AC90B7308E}" v="350" dt="2023-09-13T17:52:26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7C8301-FBEE-41A8-AB38-2A0D369872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59AFF7F-BF84-4352-BD52-8B92114A69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Apple App Store Certificates</a:t>
          </a:r>
        </a:p>
      </dgm:t>
    </dgm:pt>
    <dgm:pt modelId="{FC6B1F5B-BC33-48D8-B60B-B2290CB71D4B}" type="parTrans" cxnId="{0978062E-7AEA-4F46-B982-73129312DEBD}">
      <dgm:prSet/>
      <dgm:spPr/>
      <dgm:t>
        <a:bodyPr/>
        <a:lstStyle/>
        <a:p>
          <a:endParaRPr lang="en-US"/>
        </a:p>
      </dgm:t>
    </dgm:pt>
    <dgm:pt modelId="{8324C9DD-FC84-4C2F-8E31-8A8185A4E4F8}" type="sibTrans" cxnId="{0978062E-7AEA-4F46-B982-73129312DEBD}">
      <dgm:prSet/>
      <dgm:spPr/>
      <dgm:t>
        <a:bodyPr/>
        <a:lstStyle/>
        <a:p>
          <a:endParaRPr lang="en-US"/>
        </a:p>
      </dgm:t>
    </dgm:pt>
    <dgm:pt modelId="{DA9D0C80-3157-4404-B95B-F2033FA460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mobile developer documentation site </a:t>
          </a:r>
        </a:p>
      </dgm:t>
    </dgm:pt>
    <dgm:pt modelId="{4966AC57-1FE2-4824-8492-E29F37543132}" type="parTrans" cxnId="{E068BC64-B16C-46C1-A10D-BA70A1EA72D4}">
      <dgm:prSet/>
      <dgm:spPr/>
      <dgm:t>
        <a:bodyPr/>
        <a:lstStyle/>
        <a:p>
          <a:endParaRPr lang="en-US"/>
        </a:p>
      </dgm:t>
    </dgm:pt>
    <dgm:pt modelId="{D3041BAC-C9FB-4023-B143-11D839937D23}" type="sibTrans" cxnId="{E068BC64-B16C-46C1-A10D-BA70A1EA72D4}">
      <dgm:prSet/>
      <dgm:spPr/>
      <dgm:t>
        <a:bodyPr/>
        <a:lstStyle/>
        <a:p>
          <a:endParaRPr lang="en-US"/>
        </a:p>
      </dgm:t>
    </dgm:pt>
    <dgm:pt modelId="{B7124583-C302-9F41-99CA-509A66682E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Who we are</a:t>
          </a:r>
        </a:p>
      </dgm:t>
    </dgm:pt>
    <dgm:pt modelId="{C6D91083-B8E9-2545-8BB1-BC75147D1C14}" type="parTrans" cxnId="{6767789F-846C-9642-A425-01C6B5246165}">
      <dgm:prSet/>
      <dgm:spPr/>
      <dgm:t>
        <a:bodyPr/>
        <a:lstStyle/>
        <a:p>
          <a:endParaRPr lang="en-US"/>
        </a:p>
      </dgm:t>
    </dgm:pt>
    <dgm:pt modelId="{B2E2D53B-C0B1-074F-8FDC-2BD6D61D7904}" type="sibTrans" cxnId="{6767789F-846C-9642-A425-01C6B5246165}">
      <dgm:prSet/>
      <dgm:spPr/>
      <dgm:t>
        <a:bodyPr/>
        <a:lstStyle/>
        <a:p>
          <a:endParaRPr lang="en-US"/>
        </a:p>
      </dgm:t>
    </dgm:pt>
    <dgm:pt modelId="{5A8E8364-5727-B243-AAF7-581ECBF0C0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we've been working on</a:t>
          </a:r>
        </a:p>
      </dgm:t>
    </dgm:pt>
    <dgm:pt modelId="{99B306A5-0F9E-474B-83C0-932E66EF6B72}" type="parTrans" cxnId="{272EF685-91AB-1847-A21C-1502F5B45034}">
      <dgm:prSet/>
      <dgm:spPr/>
      <dgm:t>
        <a:bodyPr/>
        <a:lstStyle/>
        <a:p>
          <a:endParaRPr lang="en-US"/>
        </a:p>
      </dgm:t>
    </dgm:pt>
    <dgm:pt modelId="{B76F7C8D-E056-CA4C-A6E1-5329F80C0C5C}" type="sibTrans" cxnId="{272EF685-91AB-1847-A21C-1502F5B45034}">
      <dgm:prSet/>
      <dgm:spPr/>
      <dgm:t>
        <a:bodyPr/>
        <a:lstStyle/>
        <a:p>
          <a:endParaRPr lang="en-US"/>
        </a:p>
      </dgm:t>
    </dgm:pt>
    <dgm:pt modelId="{F91DFDED-DD82-B345-8581-12658174B1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Land acknowledgment</a:t>
          </a:r>
        </a:p>
      </dgm:t>
    </dgm:pt>
    <dgm:pt modelId="{BA893F54-B5FD-D945-9C8F-0D60CFFF916F}" type="parTrans" cxnId="{1D8370F4-E68E-604D-8D7F-5D6D61F44F64}">
      <dgm:prSet/>
      <dgm:spPr/>
      <dgm:t>
        <a:bodyPr/>
        <a:lstStyle/>
        <a:p>
          <a:endParaRPr lang="en-US"/>
        </a:p>
      </dgm:t>
    </dgm:pt>
    <dgm:pt modelId="{43F587A4-7DB7-AD41-9880-26B660D2B126}" type="sibTrans" cxnId="{1D8370F4-E68E-604D-8D7F-5D6D61F44F64}">
      <dgm:prSet/>
      <dgm:spPr/>
      <dgm:t>
        <a:bodyPr/>
        <a:lstStyle/>
        <a:p>
          <a:endParaRPr lang="en-US"/>
        </a:p>
      </dgm:t>
    </dgm:pt>
    <dgm:pt modelId="{09921A3F-074D-4CEE-B858-EB61514CDBBA}" type="pres">
      <dgm:prSet presAssocID="{3A7C8301-FBEE-41A8-AB38-2A0D369872E4}" presName="root" presStyleCnt="0">
        <dgm:presLayoutVars>
          <dgm:dir/>
          <dgm:resizeHandles val="exact"/>
        </dgm:presLayoutVars>
      </dgm:prSet>
      <dgm:spPr/>
    </dgm:pt>
    <dgm:pt modelId="{A86F050D-C57B-754B-9856-17151025375F}" type="pres">
      <dgm:prSet presAssocID="{F91DFDED-DD82-B345-8581-12658174B16F}" presName="compNode" presStyleCnt="0"/>
      <dgm:spPr/>
    </dgm:pt>
    <dgm:pt modelId="{68F72CD4-97FC-6D4B-97FF-A14AA41F3399}" type="pres">
      <dgm:prSet presAssocID="{F91DFDED-DD82-B345-8581-12658174B16F}" presName="bgRect" presStyleLbl="bgShp" presStyleIdx="0" presStyleCnt="5"/>
      <dgm:spPr/>
    </dgm:pt>
    <dgm:pt modelId="{1529B61A-1600-6642-A7D3-66871E9E6FB7}" type="pres">
      <dgm:prSet presAssocID="{F91DFDED-DD82-B345-8581-12658174B16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ass outline"/>
        </a:ext>
      </dgm:extLst>
    </dgm:pt>
    <dgm:pt modelId="{A2C34C5A-AEF3-094E-8307-B145FCA8C0D9}" type="pres">
      <dgm:prSet presAssocID="{F91DFDED-DD82-B345-8581-12658174B16F}" presName="spaceRect" presStyleCnt="0"/>
      <dgm:spPr/>
    </dgm:pt>
    <dgm:pt modelId="{EB9FB9E2-5246-784E-A888-F7570F37FD7C}" type="pres">
      <dgm:prSet presAssocID="{F91DFDED-DD82-B345-8581-12658174B16F}" presName="parTx" presStyleLbl="revTx" presStyleIdx="0" presStyleCnt="5">
        <dgm:presLayoutVars>
          <dgm:chMax val="0"/>
          <dgm:chPref val="0"/>
        </dgm:presLayoutVars>
      </dgm:prSet>
      <dgm:spPr/>
    </dgm:pt>
    <dgm:pt modelId="{A64F3F8B-9E04-9D42-9FDD-052334DE6CBE}" type="pres">
      <dgm:prSet presAssocID="{43F587A4-7DB7-AD41-9880-26B660D2B126}" presName="sibTrans" presStyleCnt="0"/>
      <dgm:spPr/>
    </dgm:pt>
    <dgm:pt modelId="{5E007F74-CBC8-DC49-AE0D-77695BB7B88B}" type="pres">
      <dgm:prSet presAssocID="{B7124583-C302-9F41-99CA-509A66682E93}" presName="compNode" presStyleCnt="0"/>
      <dgm:spPr/>
    </dgm:pt>
    <dgm:pt modelId="{299BA567-06F4-5745-A9F5-D76DCBF28EC6}" type="pres">
      <dgm:prSet presAssocID="{B7124583-C302-9F41-99CA-509A66682E93}" presName="bgRect" presStyleLbl="bgShp" presStyleIdx="1" presStyleCnt="5"/>
      <dgm:spPr/>
    </dgm:pt>
    <dgm:pt modelId="{4A4B9337-3BDF-B94C-8DEB-4565DA9BBE0F}" type="pres">
      <dgm:prSet presAssocID="{B7124583-C302-9F41-99CA-509A66682E9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outline"/>
        </a:ext>
      </dgm:extLst>
    </dgm:pt>
    <dgm:pt modelId="{19B74870-2DA1-EF40-AE9B-7F9C6F353BE8}" type="pres">
      <dgm:prSet presAssocID="{B7124583-C302-9F41-99CA-509A66682E93}" presName="spaceRect" presStyleCnt="0"/>
      <dgm:spPr/>
    </dgm:pt>
    <dgm:pt modelId="{6F17BFB0-6DDE-D446-BB4F-32F86C40C22E}" type="pres">
      <dgm:prSet presAssocID="{B7124583-C302-9F41-99CA-509A66682E93}" presName="parTx" presStyleLbl="revTx" presStyleIdx="1" presStyleCnt="5">
        <dgm:presLayoutVars>
          <dgm:chMax val="0"/>
          <dgm:chPref val="0"/>
        </dgm:presLayoutVars>
      </dgm:prSet>
      <dgm:spPr/>
    </dgm:pt>
    <dgm:pt modelId="{09126A93-3C49-4E45-9DD8-2FB79711EBFC}" type="pres">
      <dgm:prSet presAssocID="{B2E2D53B-C0B1-074F-8FDC-2BD6D61D7904}" presName="sibTrans" presStyleCnt="0"/>
      <dgm:spPr/>
    </dgm:pt>
    <dgm:pt modelId="{8CF87E90-F065-6E4F-A9DC-DD283EBA9CCE}" type="pres">
      <dgm:prSet presAssocID="{5A8E8364-5727-B243-AAF7-581ECBF0C046}" presName="compNode" presStyleCnt="0"/>
      <dgm:spPr/>
    </dgm:pt>
    <dgm:pt modelId="{CD9AA2FA-A32B-114B-8FD6-CFFC62D27761}" type="pres">
      <dgm:prSet presAssocID="{5A8E8364-5727-B243-AAF7-581ECBF0C046}" presName="bgRect" presStyleLbl="bgShp" presStyleIdx="2" presStyleCnt="5"/>
      <dgm:spPr/>
    </dgm:pt>
    <dgm:pt modelId="{7CEA1630-38D2-5A47-A8A6-7C1FE902AD9D}" type="pres">
      <dgm:prSet presAssocID="{5A8E8364-5727-B243-AAF7-581ECBF0C04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1 with solid fill"/>
        </a:ext>
      </dgm:extLst>
    </dgm:pt>
    <dgm:pt modelId="{9C3E311C-11D3-364C-9789-F070B3610918}" type="pres">
      <dgm:prSet presAssocID="{5A8E8364-5727-B243-AAF7-581ECBF0C046}" presName="spaceRect" presStyleCnt="0"/>
      <dgm:spPr/>
    </dgm:pt>
    <dgm:pt modelId="{A78AEAEC-7528-A24B-B2ED-C5860532AA29}" type="pres">
      <dgm:prSet presAssocID="{5A8E8364-5727-B243-AAF7-581ECBF0C046}" presName="parTx" presStyleLbl="revTx" presStyleIdx="2" presStyleCnt="5">
        <dgm:presLayoutVars>
          <dgm:chMax val="0"/>
          <dgm:chPref val="0"/>
        </dgm:presLayoutVars>
      </dgm:prSet>
      <dgm:spPr/>
    </dgm:pt>
    <dgm:pt modelId="{26A32C0B-5BBC-424E-8B84-C3D0B714F753}" type="pres">
      <dgm:prSet presAssocID="{B76F7C8D-E056-CA4C-A6E1-5329F80C0C5C}" presName="sibTrans" presStyleCnt="0"/>
      <dgm:spPr/>
    </dgm:pt>
    <dgm:pt modelId="{235220FD-E080-4371-B318-A77822059A27}" type="pres">
      <dgm:prSet presAssocID="{359AFF7F-BF84-4352-BD52-8B92114A695F}" presName="compNode" presStyleCnt="0"/>
      <dgm:spPr/>
    </dgm:pt>
    <dgm:pt modelId="{A0668391-44E7-4703-A447-4C4E375A09DC}" type="pres">
      <dgm:prSet presAssocID="{359AFF7F-BF84-4352-BD52-8B92114A695F}" presName="bgRect" presStyleLbl="bgShp" presStyleIdx="3" presStyleCnt="5"/>
      <dgm:spPr/>
    </dgm:pt>
    <dgm:pt modelId="{03B77CE4-14FA-4F30-9947-06EF50528BED}" type="pres">
      <dgm:prSet presAssocID="{359AFF7F-BF84-4352-BD52-8B92114A69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2A78A8F-80E5-4272-9132-11B0361EE80D}" type="pres">
      <dgm:prSet presAssocID="{359AFF7F-BF84-4352-BD52-8B92114A695F}" presName="spaceRect" presStyleCnt="0"/>
      <dgm:spPr/>
    </dgm:pt>
    <dgm:pt modelId="{DF30442F-93C9-4151-B3A1-7E1C98AB002D}" type="pres">
      <dgm:prSet presAssocID="{359AFF7F-BF84-4352-BD52-8B92114A695F}" presName="parTx" presStyleLbl="revTx" presStyleIdx="3" presStyleCnt="5">
        <dgm:presLayoutVars>
          <dgm:chMax val="0"/>
          <dgm:chPref val="0"/>
        </dgm:presLayoutVars>
      </dgm:prSet>
      <dgm:spPr/>
    </dgm:pt>
    <dgm:pt modelId="{5C17C2FC-4E25-3542-AE32-42A22D003B96}" type="pres">
      <dgm:prSet presAssocID="{8324C9DD-FC84-4C2F-8E31-8A8185A4E4F8}" presName="sibTrans" presStyleCnt="0"/>
      <dgm:spPr/>
    </dgm:pt>
    <dgm:pt modelId="{B6EC9021-758B-48D8-AE56-63A9B541F3AB}" type="pres">
      <dgm:prSet presAssocID="{DA9D0C80-3157-4404-B95B-F2033FA460A4}" presName="compNode" presStyleCnt="0"/>
      <dgm:spPr/>
    </dgm:pt>
    <dgm:pt modelId="{E97C71BB-D135-4DA1-AF73-99828C6FBE4B}" type="pres">
      <dgm:prSet presAssocID="{DA9D0C80-3157-4404-B95B-F2033FA460A4}" presName="bgRect" presStyleLbl="bgShp" presStyleIdx="4" presStyleCnt="5"/>
      <dgm:spPr/>
    </dgm:pt>
    <dgm:pt modelId="{01A13607-FED5-4014-ADA0-8A5A9410AE73}" type="pres">
      <dgm:prSet presAssocID="{DA9D0C80-3157-4404-B95B-F2033FA460A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D7543D64-4B8B-480E-88A8-53652F9C2BE8}" type="pres">
      <dgm:prSet presAssocID="{DA9D0C80-3157-4404-B95B-F2033FA460A4}" presName="spaceRect" presStyleCnt="0"/>
      <dgm:spPr/>
    </dgm:pt>
    <dgm:pt modelId="{60CA9EAE-E06A-4AA2-901C-D4CBF969883F}" type="pres">
      <dgm:prSet presAssocID="{DA9D0C80-3157-4404-B95B-F2033FA460A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56D6300-D42D-6644-B531-FAC3DC12B1CE}" type="presOf" srcId="{359AFF7F-BF84-4352-BD52-8B92114A695F}" destId="{DF30442F-93C9-4151-B3A1-7E1C98AB002D}" srcOrd="0" destOrd="0" presId="urn:microsoft.com/office/officeart/2018/2/layout/IconVerticalSolidList"/>
    <dgm:cxn modelId="{07958B03-BAEA-EA4E-B101-1C2E2D872A0B}" type="presOf" srcId="{5A8E8364-5727-B243-AAF7-581ECBF0C046}" destId="{A78AEAEC-7528-A24B-B2ED-C5860532AA29}" srcOrd="0" destOrd="0" presId="urn:microsoft.com/office/officeart/2018/2/layout/IconVerticalSolidList"/>
    <dgm:cxn modelId="{0978062E-7AEA-4F46-B982-73129312DEBD}" srcId="{3A7C8301-FBEE-41A8-AB38-2A0D369872E4}" destId="{359AFF7F-BF84-4352-BD52-8B92114A695F}" srcOrd="3" destOrd="0" parTransId="{FC6B1F5B-BC33-48D8-B60B-B2290CB71D4B}" sibTransId="{8324C9DD-FC84-4C2F-8E31-8A8185A4E4F8}"/>
    <dgm:cxn modelId="{2C922D4B-197B-4D06-BA78-BD700951902C}" type="presOf" srcId="{3A7C8301-FBEE-41A8-AB38-2A0D369872E4}" destId="{09921A3F-074D-4CEE-B858-EB61514CDBBA}" srcOrd="0" destOrd="0" presId="urn:microsoft.com/office/officeart/2018/2/layout/IconVerticalSolidList"/>
    <dgm:cxn modelId="{66DCC85F-4E14-DC4F-A5F1-75630D960A39}" type="presOf" srcId="{B7124583-C302-9F41-99CA-509A66682E93}" destId="{6F17BFB0-6DDE-D446-BB4F-32F86C40C22E}" srcOrd="0" destOrd="0" presId="urn:microsoft.com/office/officeart/2018/2/layout/IconVerticalSolidList"/>
    <dgm:cxn modelId="{E068BC64-B16C-46C1-A10D-BA70A1EA72D4}" srcId="{3A7C8301-FBEE-41A8-AB38-2A0D369872E4}" destId="{DA9D0C80-3157-4404-B95B-F2033FA460A4}" srcOrd="4" destOrd="0" parTransId="{4966AC57-1FE2-4824-8492-E29F37543132}" sibTransId="{D3041BAC-C9FB-4023-B143-11D839937D23}"/>
    <dgm:cxn modelId="{272EF685-91AB-1847-A21C-1502F5B45034}" srcId="{3A7C8301-FBEE-41A8-AB38-2A0D369872E4}" destId="{5A8E8364-5727-B243-AAF7-581ECBF0C046}" srcOrd="2" destOrd="0" parTransId="{99B306A5-0F9E-474B-83C0-932E66EF6B72}" sibTransId="{B76F7C8D-E056-CA4C-A6E1-5329F80C0C5C}"/>
    <dgm:cxn modelId="{71D4B88A-B97A-FC42-BE37-32DDBF8C9290}" type="presOf" srcId="{DA9D0C80-3157-4404-B95B-F2033FA460A4}" destId="{60CA9EAE-E06A-4AA2-901C-D4CBF969883F}" srcOrd="0" destOrd="0" presId="urn:microsoft.com/office/officeart/2018/2/layout/IconVerticalSolidList"/>
    <dgm:cxn modelId="{6767789F-846C-9642-A425-01C6B5246165}" srcId="{3A7C8301-FBEE-41A8-AB38-2A0D369872E4}" destId="{B7124583-C302-9F41-99CA-509A66682E93}" srcOrd="1" destOrd="0" parTransId="{C6D91083-B8E9-2545-8BB1-BC75147D1C14}" sibTransId="{B2E2D53B-C0B1-074F-8FDC-2BD6D61D7904}"/>
    <dgm:cxn modelId="{4E4F66EB-F0FE-3F4D-BA97-5B9814F7335B}" type="presOf" srcId="{F91DFDED-DD82-B345-8581-12658174B16F}" destId="{EB9FB9E2-5246-784E-A888-F7570F37FD7C}" srcOrd="0" destOrd="0" presId="urn:microsoft.com/office/officeart/2018/2/layout/IconVerticalSolidList"/>
    <dgm:cxn modelId="{1D8370F4-E68E-604D-8D7F-5D6D61F44F64}" srcId="{3A7C8301-FBEE-41A8-AB38-2A0D369872E4}" destId="{F91DFDED-DD82-B345-8581-12658174B16F}" srcOrd="0" destOrd="0" parTransId="{BA893F54-B5FD-D945-9C8F-0D60CFFF916F}" sibTransId="{43F587A4-7DB7-AD41-9880-26B660D2B126}"/>
    <dgm:cxn modelId="{7B5C5B57-3AD7-5940-B28E-B4BF65D6E1C6}" type="presParOf" srcId="{09921A3F-074D-4CEE-B858-EB61514CDBBA}" destId="{A86F050D-C57B-754B-9856-17151025375F}" srcOrd="0" destOrd="0" presId="urn:microsoft.com/office/officeart/2018/2/layout/IconVerticalSolidList"/>
    <dgm:cxn modelId="{5BE4C28B-2914-7D47-8019-D6A63224C332}" type="presParOf" srcId="{A86F050D-C57B-754B-9856-17151025375F}" destId="{68F72CD4-97FC-6D4B-97FF-A14AA41F3399}" srcOrd="0" destOrd="0" presId="urn:microsoft.com/office/officeart/2018/2/layout/IconVerticalSolidList"/>
    <dgm:cxn modelId="{61C8AB49-5FB1-B540-9209-97C3E5CE4124}" type="presParOf" srcId="{A86F050D-C57B-754B-9856-17151025375F}" destId="{1529B61A-1600-6642-A7D3-66871E9E6FB7}" srcOrd="1" destOrd="0" presId="urn:microsoft.com/office/officeart/2018/2/layout/IconVerticalSolidList"/>
    <dgm:cxn modelId="{33E55B91-B952-5C40-8596-43E7CDB91529}" type="presParOf" srcId="{A86F050D-C57B-754B-9856-17151025375F}" destId="{A2C34C5A-AEF3-094E-8307-B145FCA8C0D9}" srcOrd="2" destOrd="0" presId="urn:microsoft.com/office/officeart/2018/2/layout/IconVerticalSolidList"/>
    <dgm:cxn modelId="{DC539383-CB58-1E4A-8C25-AAEAB3D6BF3D}" type="presParOf" srcId="{A86F050D-C57B-754B-9856-17151025375F}" destId="{EB9FB9E2-5246-784E-A888-F7570F37FD7C}" srcOrd="3" destOrd="0" presId="urn:microsoft.com/office/officeart/2018/2/layout/IconVerticalSolidList"/>
    <dgm:cxn modelId="{7095A69E-EF62-004A-BA44-9BBE68CBD133}" type="presParOf" srcId="{09921A3F-074D-4CEE-B858-EB61514CDBBA}" destId="{A64F3F8B-9E04-9D42-9FDD-052334DE6CBE}" srcOrd="1" destOrd="0" presId="urn:microsoft.com/office/officeart/2018/2/layout/IconVerticalSolidList"/>
    <dgm:cxn modelId="{25BA361A-2809-434B-A7C8-3EA5457B155F}" type="presParOf" srcId="{09921A3F-074D-4CEE-B858-EB61514CDBBA}" destId="{5E007F74-CBC8-DC49-AE0D-77695BB7B88B}" srcOrd="2" destOrd="0" presId="urn:microsoft.com/office/officeart/2018/2/layout/IconVerticalSolidList"/>
    <dgm:cxn modelId="{DB0AC1BD-DFC3-F740-9291-4CD70B83FDCF}" type="presParOf" srcId="{5E007F74-CBC8-DC49-AE0D-77695BB7B88B}" destId="{299BA567-06F4-5745-A9F5-D76DCBF28EC6}" srcOrd="0" destOrd="0" presId="urn:microsoft.com/office/officeart/2018/2/layout/IconVerticalSolidList"/>
    <dgm:cxn modelId="{B1BC8F74-727B-9843-B0B8-900C1B673A00}" type="presParOf" srcId="{5E007F74-CBC8-DC49-AE0D-77695BB7B88B}" destId="{4A4B9337-3BDF-B94C-8DEB-4565DA9BBE0F}" srcOrd="1" destOrd="0" presId="urn:microsoft.com/office/officeart/2018/2/layout/IconVerticalSolidList"/>
    <dgm:cxn modelId="{533D7C46-54E4-384A-8947-EE8D4A1F8E14}" type="presParOf" srcId="{5E007F74-CBC8-DC49-AE0D-77695BB7B88B}" destId="{19B74870-2DA1-EF40-AE9B-7F9C6F353BE8}" srcOrd="2" destOrd="0" presId="urn:microsoft.com/office/officeart/2018/2/layout/IconVerticalSolidList"/>
    <dgm:cxn modelId="{532A83B3-C94F-014D-87DD-088D0B393EB4}" type="presParOf" srcId="{5E007F74-CBC8-DC49-AE0D-77695BB7B88B}" destId="{6F17BFB0-6DDE-D446-BB4F-32F86C40C22E}" srcOrd="3" destOrd="0" presId="urn:microsoft.com/office/officeart/2018/2/layout/IconVerticalSolidList"/>
    <dgm:cxn modelId="{60AA0473-B2F1-E34B-90AE-43F66A990422}" type="presParOf" srcId="{09921A3F-074D-4CEE-B858-EB61514CDBBA}" destId="{09126A93-3C49-4E45-9DD8-2FB79711EBFC}" srcOrd="3" destOrd="0" presId="urn:microsoft.com/office/officeart/2018/2/layout/IconVerticalSolidList"/>
    <dgm:cxn modelId="{DCF42B09-83A8-B740-84D7-25D5D68A566E}" type="presParOf" srcId="{09921A3F-074D-4CEE-B858-EB61514CDBBA}" destId="{8CF87E90-F065-6E4F-A9DC-DD283EBA9CCE}" srcOrd="4" destOrd="0" presId="urn:microsoft.com/office/officeart/2018/2/layout/IconVerticalSolidList"/>
    <dgm:cxn modelId="{E4E1B067-8D09-9544-8C5B-F6F86403FE97}" type="presParOf" srcId="{8CF87E90-F065-6E4F-A9DC-DD283EBA9CCE}" destId="{CD9AA2FA-A32B-114B-8FD6-CFFC62D27761}" srcOrd="0" destOrd="0" presId="urn:microsoft.com/office/officeart/2018/2/layout/IconVerticalSolidList"/>
    <dgm:cxn modelId="{1C1A0AE4-697A-6847-BF97-DFBCC4068875}" type="presParOf" srcId="{8CF87E90-F065-6E4F-A9DC-DD283EBA9CCE}" destId="{7CEA1630-38D2-5A47-A8A6-7C1FE902AD9D}" srcOrd="1" destOrd="0" presId="urn:microsoft.com/office/officeart/2018/2/layout/IconVerticalSolidList"/>
    <dgm:cxn modelId="{3378347D-2F18-F445-A114-2A1A03F0E8AC}" type="presParOf" srcId="{8CF87E90-F065-6E4F-A9DC-DD283EBA9CCE}" destId="{9C3E311C-11D3-364C-9789-F070B3610918}" srcOrd="2" destOrd="0" presId="urn:microsoft.com/office/officeart/2018/2/layout/IconVerticalSolidList"/>
    <dgm:cxn modelId="{7950D78A-D42B-BE4C-8B51-8C76194632EC}" type="presParOf" srcId="{8CF87E90-F065-6E4F-A9DC-DD283EBA9CCE}" destId="{A78AEAEC-7528-A24B-B2ED-C5860532AA29}" srcOrd="3" destOrd="0" presId="urn:microsoft.com/office/officeart/2018/2/layout/IconVerticalSolidList"/>
    <dgm:cxn modelId="{F3147BAF-415A-3C4A-B63E-BE5E3B943093}" type="presParOf" srcId="{09921A3F-074D-4CEE-B858-EB61514CDBBA}" destId="{26A32C0B-5BBC-424E-8B84-C3D0B714F753}" srcOrd="5" destOrd="0" presId="urn:microsoft.com/office/officeart/2018/2/layout/IconVerticalSolidList"/>
    <dgm:cxn modelId="{879204CD-B51F-8E42-B32F-425B7C8EC125}" type="presParOf" srcId="{09921A3F-074D-4CEE-B858-EB61514CDBBA}" destId="{235220FD-E080-4371-B318-A77822059A27}" srcOrd="6" destOrd="0" presId="urn:microsoft.com/office/officeart/2018/2/layout/IconVerticalSolidList"/>
    <dgm:cxn modelId="{9D9A0042-D911-C942-9EA4-1158943D60AF}" type="presParOf" srcId="{235220FD-E080-4371-B318-A77822059A27}" destId="{A0668391-44E7-4703-A447-4C4E375A09DC}" srcOrd="0" destOrd="0" presId="urn:microsoft.com/office/officeart/2018/2/layout/IconVerticalSolidList"/>
    <dgm:cxn modelId="{284F2590-C8C4-E547-A7D9-92BD2B69B661}" type="presParOf" srcId="{235220FD-E080-4371-B318-A77822059A27}" destId="{03B77CE4-14FA-4F30-9947-06EF50528BED}" srcOrd="1" destOrd="0" presId="urn:microsoft.com/office/officeart/2018/2/layout/IconVerticalSolidList"/>
    <dgm:cxn modelId="{CCA7D667-43E7-8D48-8679-A5AA632EA420}" type="presParOf" srcId="{235220FD-E080-4371-B318-A77822059A27}" destId="{A2A78A8F-80E5-4272-9132-11B0361EE80D}" srcOrd="2" destOrd="0" presId="urn:microsoft.com/office/officeart/2018/2/layout/IconVerticalSolidList"/>
    <dgm:cxn modelId="{9BCE0984-ECC1-0E40-8370-4DC44E95F6E1}" type="presParOf" srcId="{235220FD-E080-4371-B318-A77822059A27}" destId="{DF30442F-93C9-4151-B3A1-7E1C98AB002D}" srcOrd="3" destOrd="0" presId="urn:microsoft.com/office/officeart/2018/2/layout/IconVerticalSolidList"/>
    <dgm:cxn modelId="{440A03BF-6646-6249-B397-707EC4A11328}" type="presParOf" srcId="{09921A3F-074D-4CEE-B858-EB61514CDBBA}" destId="{5C17C2FC-4E25-3542-AE32-42A22D003B96}" srcOrd="7" destOrd="0" presId="urn:microsoft.com/office/officeart/2018/2/layout/IconVerticalSolidList"/>
    <dgm:cxn modelId="{3D7B2922-0147-6940-B710-9F3AE50D8500}" type="presParOf" srcId="{09921A3F-074D-4CEE-B858-EB61514CDBBA}" destId="{B6EC9021-758B-48D8-AE56-63A9B541F3AB}" srcOrd="8" destOrd="0" presId="urn:microsoft.com/office/officeart/2018/2/layout/IconVerticalSolidList"/>
    <dgm:cxn modelId="{3537FA7C-3852-E84D-AF72-989ECEEFF1A6}" type="presParOf" srcId="{B6EC9021-758B-48D8-AE56-63A9B541F3AB}" destId="{E97C71BB-D135-4DA1-AF73-99828C6FBE4B}" srcOrd="0" destOrd="0" presId="urn:microsoft.com/office/officeart/2018/2/layout/IconVerticalSolidList"/>
    <dgm:cxn modelId="{85C6DC8C-8DDA-0640-9D46-373BABCF3C4B}" type="presParOf" srcId="{B6EC9021-758B-48D8-AE56-63A9B541F3AB}" destId="{01A13607-FED5-4014-ADA0-8A5A9410AE73}" srcOrd="1" destOrd="0" presId="urn:microsoft.com/office/officeart/2018/2/layout/IconVerticalSolidList"/>
    <dgm:cxn modelId="{466EBA7C-D5F1-3246-8AE1-162897FDD317}" type="presParOf" srcId="{B6EC9021-758B-48D8-AE56-63A9B541F3AB}" destId="{D7543D64-4B8B-480E-88A8-53652F9C2BE8}" srcOrd="2" destOrd="0" presId="urn:microsoft.com/office/officeart/2018/2/layout/IconVerticalSolidList"/>
    <dgm:cxn modelId="{7580B3FA-BB4D-8E4C-BFAD-5097D9C9A80C}" type="presParOf" srcId="{B6EC9021-758B-48D8-AE56-63A9B541F3AB}" destId="{60CA9EAE-E06A-4AA2-901C-D4CBF96988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8DE02D-F8D1-4DB4-B41B-34C6BB4BF95D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508243-2F81-4FEA-801B-729776FD0243}">
      <dgm:prSet/>
      <dgm:spPr/>
      <dgm:t>
        <a:bodyPr/>
        <a:lstStyle/>
        <a:p>
          <a:r>
            <a:rPr lang="en-US" dirty="0"/>
            <a:t>Developer Program Certificate</a:t>
          </a:r>
        </a:p>
      </dgm:t>
    </dgm:pt>
    <dgm:pt modelId="{9C2F2DDA-F036-4FA0-B3B2-582E2BD6B359}" type="parTrans" cxnId="{BABD91AB-FF1D-4B0B-9C20-71D871BDEA49}">
      <dgm:prSet/>
      <dgm:spPr/>
      <dgm:t>
        <a:bodyPr/>
        <a:lstStyle/>
        <a:p>
          <a:endParaRPr lang="en-US"/>
        </a:p>
      </dgm:t>
    </dgm:pt>
    <dgm:pt modelId="{96625990-799E-400C-A1EA-53DE5489EC9D}" type="sibTrans" cxnId="{BABD91AB-FF1D-4B0B-9C20-71D871BDEA49}">
      <dgm:prSet/>
      <dgm:spPr/>
      <dgm:t>
        <a:bodyPr/>
        <a:lstStyle/>
        <a:p>
          <a:endParaRPr lang="en-US"/>
        </a:p>
      </dgm:t>
    </dgm:pt>
    <dgm:pt modelId="{2DEAD7ED-A475-4D63-9F9D-36135834A4D2}">
      <dgm:prSet/>
      <dgm:spPr/>
      <dgm:t>
        <a:bodyPr/>
        <a:lstStyle/>
        <a:p>
          <a:r>
            <a:rPr lang="en-US" dirty="0"/>
            <a:t>Expires on Oct 3, 2023</a:t>
          </a:r>
        </a:p>
      </dgm:t>
    </dgm:pt>
    <dgm:pt modelId="{6474DA8B-4B3C-42BA-9CCA-8E95B0D64C1D}" type="parTrans" cxnId="{741C4F0A-F68D-453C-8F07-0BD443CFC8B7}">
      <dgm:prSet/>
      <dgm:spPr/>
      <dgm:t>
        <a:bodyPr/>
        <a:lstStyle/>
        <a:p>
          <a:endParaRPr lang="en-US"/>
        </a:p>
      </dgm:t>
    </dgm:pt>
    <dgm:pt modelId="{DE053E39-0082-49C4-B008-0FB38A06FD42}" type="sibTrans" cxnId="{741C4F0A-F68D-453C-8F07-0BD443CFC8B7}">
      <dgm:prSet/>
      <dgm:spPr/>
      <dgm:t>
        <a:bodyPr/>
        <a:lstStyle/>
        <a:p>
          <a:endParaRPr lang="en-US"/>
        </a:p>
      </dgm:t>
    </dgm:pt>
    <dgm:pt modelId="{FF6BA742-624E-428C-8A7C-06674D8DB6CC}">
      <dgm:prSet/>
      <dgm:spPr/>
      <dgm:t>
        <a:bodyPr/>
        <a:lstStyle/>
        <a:p>
          <a:r>
            <a:rPr lang="en-US" dirty="0"/>
            <a:t>Enterprise Program Certificate</a:t>
          </a:r>
        </a:p>
      </dgm:t>
    </dgm:pt>
    <dgm:pt modelId="{D40478A3-B3F6-43A5-9EF7-9669B4B3EAFE}" type="parTrans" cxnId="{0A9BFAE1-9829-425F-9A2C-EC0844B130B8}">
      <dgm:prSet/>
      <dgm:spPr/>
      <dgm:t>
        <a:bodyPr/>
        <a:lstStyle/>
        <a:p>
          <a:endParaRPr lang="en-US"/>
        </a:p>
      </dgm:t>
    </dgm:pt>
    <dgm:pt modelId="{2BE10AC7-5CCC-4513-BA8E-4C328DA66ADF}" type="sibTrans" cxnId="{0A9BFAE1-9829-425F-9A2C-EC0844B130B8}">
      <dgm:prSet/>
      <dgm:spPr/>
      <dgm:t>
        <a:bodyPr/>
        <a:lstStyle/>
        <a:p>
          <a:endParaRPr lang="en-US"/>
        </a:p>
      </dgm:t>
    </dgm:pt>
    <dgm:pt modelId="{F8A432A7-CC50-4D85-BB92-A11B5AFED669}">
      <dgm:prSet/>
      <dgm:spPr/>
      <dgm:t>
        <a:bodyPr/>
        <a:lstStyle/>
        <a:p>
          <a:r>
            <a:rPr lang="en-US" dirty="0"/>
            <a:t>Expires Oct 5, 2024  (Next year)</a:t>
          </a:r>
        </a:p>
      </dgm:t>
    </dgm:pt>
    <dgm:pt modelId="{B6754245-D0EC-47EC-AA54-50547D4000AF}" type="parTrans" cxnId="{892C4624-682C-40D5-BD0A-BDAB9B8705F4}">
      <dgm:prSet/>
      <dgm:spPr/>
      <dgm:t>
        <a:bodyPr/>
        <a:lstStyle/>
        <a:p>
          <a:endParaRPr lang="en-US"/>
        </a:p>
      </dgm:t>
    </dgm:pt>
    <dgm:pt modelId="{1896F20D-32C3-4702-98D8-A2750098AA20}" type="sibTrans" cxnId="{892C4624-682C-40D5-BD0A-BDAB9B8705F4}">
      <dgm:prSet/>
      <dgm:spPr/>
      <dgm:t>
        <a:bodyPr/>
        <a:lstStyle/>
        <a:p>
          <a:endParaRPr lang="en-US"/>
        </a:p>
      </dgm:t>
    </dgm:pt>
    <dgm:pt modelId="{D34DD9FD-271F-304A-9CDB-62BD7C3BAC68}" type="pres">
      <dgm:prSet presAssocID="{708DE02D-F8D1-4DB4-B41B-34C6BB4BF95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9BE35C-68AE-DA4A-A8C2-87BF1D8C8CDE}" type="pres">
      <dgm:prSet presAssocID="{08508243-2F81-4FEA-801B-729776FD0243}" presName="root" presStyleCnt="0"/>
      <dgm:spPr/>
    </dgm:pt>
    <dgm:pt modelId="{C9EE047F-2233-2B44-9523-F4BA15551B27}" type="pres">
      <dgm:prSet presAssocID="{08508243-2F81-4FEA-801B-729776FD0243}" presName="rootComposite" presStyleCnt="0"/>
      <dgm:spPr/>
    </dgm:pt>
    <dgm:pt modelId="{FE40E15C-DD03-AE41-9AD8-281C2272D1C5}" type="pres">
      <dgm:prSet presAssocID="{08508243-2F81-4FEA-801B-729776FD0243}" presName="rootText" presStyleLbl="node1" presStyleIdx="0" presStyleCnt="2"/>
      <dgm:spPr/>
    </dgm:pt>
    <dgm:pt modelId="{B7576A1C-FFF5-554F-BAF5-0BB64ED4A8BE}" type="pres">
      <dgm:prSet presAssocID="{08508243-2F81-4FEA-801B-729776FD0243}" presName="rootConnector" presStyleLbl="node1" presStyleIdx="0" presStyleCnt="2"/>
      <dgm:spPr/>
    </dgm:pt>
    <dgm:pt modelId="{B764A6E0-E0E7-4C4F-B2F3-42061DAEC8A5}" type="pres">
      <dgm:prSet presAssocID="{08508243-2F81-4FEA-801B-729776FD0243}" presName="childShape" presStyleCnt="0"/>
      <dgm:spPr/>
    </dgm:pt>
    <dgm:pt modelId="{F9B2D541-BCD7-E74C-BC13-09C5E33B22A5}" type="pres">
      <dgm:prSet presAssocID="{6474DA8B-4B3C-42BA-9CCA-8E95B0D64C1D}" presName="Name13" presStyleLbl="parChTrans1D2" presStyleIdx="0" presStyleCnt="2"/>
      <dgm:spPr/>
    </dgm:pt>
    <dgm:pt modelId="{D6691642-2906-D04A-A010-92A85AB64FBF}" type="pres">
      <dgm:prSet presAssocID="{2DEAD7ED-A475-4D63-9F9D-36135834A4D2}" presName="childText" presStyleLbl="bgAcc1" presStyleIdx="0" presStyleCnt="2">
        <dgm:presLayoutVars>
          <dgm:bulletEnabled val="1"/>
        </dgm:presLayoutVars>
      </dgm:prSet>
      <dgm:spPr/>
    </dgm:pt>
    <dgm:pt modelId="{EE4C8B7A-4F7E-C347-9D72-4D054BED73C7}" type="pres">
      <dgm:prSet presAssocID="{FF6BA742-624E-428C-8A7C-06674D8DB6CC}" presName="root" presStyleCnt="0"/>
      <dgm:spPr/>
    </dgm:pt>
    <dgm:pt modelId="{C2CBBCFE-2BC9-D642-955E-912B554BE60D}" type="pres">
      <dgm:prSet presAssocID="{FF6BA742-624E-428C-8A7C-06674D8DB6CC}" presName="rootComposite" presStyleCnt="0"/>
      <dgm:spPr/>
    </dgm:pt>
    <dgm:pt modelId="{69FBCFD2-DA17-5E4F-AB74-777A08AE739F}" type="pres">
      <dgm:prSet presAssocID="{FF6BA742-624E-428C-8A7C-06674D8DB6CC}" presName="rootText" presStyleLbl="node1" presStyleIdx="1" presStyleCnt="2"/>
      <dgm:spPr/>
    </dgm:pt>
    <dgm:pt modelId="{AF48471D-8FD8-4A48-ADBC-A9342B54541B}" type="pres">
      <dgm:prSet presAssocID="{FF6BA742-624E-428C-8A7C-06674D8DB6CC}" presName="rootConnector" presStyleLbl="node1" presStyleIdx="1" presStyleCnt="2"/>
      <dgm:spPr/>
    </dgm:pt>
    <dgm:pt modelId="{6CAE981B-74DC-1C4C-8CAE-D24D952323EA}" type="pres">
      <dgm:prSet presAssocID="{FF6BA742-624E-428C-8A7C-06674D8DB6CC}" presName="childShape" presStyleCnt="0"/>
      <dgm:spPr/>
    </dgm:pt>
    <dgm:pt modelId="{6E814254-E9C0-114C-B30D-4347D3DA0E4C}" type="pres">
      <dgm:prSet presAssocID="{B6754245-D0EC-47EC-AA54-50547D4000AF}" presName="Name13" presStyleLbl="parChTrans1D2" presStyleIdx="1" presStyleCnt="2"/>
      <dgm:spPr/>
    </dgm:pt>
    <dgm:pt modelId="{1012BDA2-998E-A747-813D-18F72A5358C4}" type="pres">
      <dgm:prSet presAssocID="{F8A432A7-CC50-4D85-BB92-A11B5AFED669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741C4F0A-F68D-453C-8F07-0BD443CFC8B7}" srcId="{08508243-2F81-4FEA-801B-729776FD0243}" destId="{2DEAD7ED-A475-4D63-9F9D-36135834A4D2}" srcOrd="0" destOrd="0" parTransId="{6474DA8B-4B3C-42BA-9CCA-8E95B0D64C1D}" sibTransId="{DE053E39-0082-49C4-B008-0FB38A06FD42}"/>
    <dgm:cxn modelId="{892C4624-682C-40D5-BD0A-BDAB9B8705F4}" srcId="{FF6BA742-624E-428C-8A7C-06674D8DB6CC}" destId="{F8A432A7-CC50-4D85-BB92-A11B5AFED669}" srcOrd="0" destOrd="0" parTransId="{B6754245-D0EC-47EC-AA54-50547D4000AF}" sibTransId="{1896F20D-32C3-4702-98D8-A2750098AA20}"/>
    <dgm:cxn modelId="{B597B231-9EB3-2941-8CA6-76710D9ABCB1}" type="presOf" srcId="{F8A432A7-CC50-4D85-BB92-A11B5AFED669}" destId="{1012BDA2-998E-A747-813D-18F72A5358C4}" srcOrd="0" destOrd="0" presId="urn:microsoft.com/office/officeart/2005/8/layout/hierarchy3"/>
    <dgm:cxn modelId="{278CC23D-C203-6345-9623-EC4D000BBEC8}" type="presOf" srcId="{2DEAD7ED-A475-4D63-9F9D-36135834A4D2}" destId="{D6691642-2906-D04A-A010-92A85AB64FBF}" srcOrd="0" destOrd="0" presId="urn:microsoft.com/office/officeart/2005/8/layout/hierarchy3"/>
    <dgm:cxn modelId="{980C3174-1FF3-374C-8687-D4E173EB6C85}" type="presOf" srcId="{FF6BA742-624E-428C-8A7C-06674D8DB6CC}" destId="{69FBCFD2-DA17-5E4F-AB74-777A08AE739F}" srcOrd="0" destOrd="0" presId="urn:microsoft.com/office/officeart/2005/8/layout/hierarchy3"/>
    <dgm:cxn modelId="{96BBC782-E252-FF46-8E07-1A8A30FE396A}" type="presOf" srcId="{708DE02D-F8D1-4DB4-B41B-34C6BB4BF95D}" destId="{D34DD9FD-271F-304A-9CDB-62BD7C3BAC68}" srcOrd="0" destOrd="0" presId="urn:microsoft.com/office/officeart/2005/8/layout/hierarchy3"/>
    <dgm:cxn modelId="{4E52858D-6B9A-4D4E-8434-DCD45645C676}" type="presOf" srcId="{08508243-2F81-4FEA-801B-729776FD0243}" destId="{FE40E15C-DD03-AE41-9AD8-281C2272D1C5}" srcOrd="0" destOrd="0" presId="urn:microsoft.com/office/officeart/2005/8/layout/hierarchy3"/>
    <dgm:cxn modelId="{A229A497-EA46-2C43-9913-C11EEED2E424}" type="presOf" srcId="{6474DA8B-4B3C-42BA-9CCA-8E95B0D64C1D}" destId="{F9B2D541-BCD7-E74C-BC13-09C5E33B22A5}" srcOrd="0" destOrd="0" presId="urn:microsoft.com/office/officeart/2005/8/layout/hierarchy3"/>
    <dgm:cxn modelId="{BABD91AB-FF1D-4B0B-9C20-71D871BDEA49}" srcId="{708DE02D-F8D1-4DB4-B41B-34C6BB4BF95D}" destId="{08508243-2F81-4FEA-801B-729776FD0243}" srcOrd="0" destOrd="0" parTransId="{9C2F2DDA-F036-4FA0-B3B2-582E2BD6B359}" sibTransId="{96625990-799E-400C-A1EA-53DE5489EC9D}"/>
    <dgm:cxn modelId="{495DC7BC-2B55-374B-80BD-C288EAF236B7}" type="presOf" srcId="{B6754245-D0EC-47EC-AA54-50547D4000AF}" destId="{6E814254-E9C0-114C-B30D-4347D3DA0E4C}" srcOrd="0" destOrd="0" presId="urn:microsoft.com/office/officeart/2005/8/layout/hierarchy3"/>
    <dgm:cxn modelId="{0A9BFAE1-9829-425F-9A2C-EC0844B130B8}" srcId="{708DE02D-F8D1-4DB4-B41B-34C6BB4BF95D}" destId="{FF6BA742-624E-428C-8A7C-06674D8DB6CC}" srcOrd="1" destOrd="0" parTransId="{D40478A3-B3F6-43A5-9EF7-9669B4B3EAFE}" sibTransId="{2BE10AC7-5CCC-4513-BA8E-4C328DA66ADF}"/>
    <dgm:cxn modelId="{26B777F0-CBE5-E643-825C-8AD5A7998ECD}" type="presOf" srcId="{FF6BA742-624E-428C-8A7C-06674D8DB6CC}" destId="{AF48471D-8FD8-4A48-ADBC-A9342B54541B}" srcOrd="1" destOrd="0" presId="urn:microsoft.com/office/officeart/2005/8/layout/hierarchy3"/>
    <dgm:cxn modelId="{0EDF83F7-E9E3-C647-8B30-846393508BB3}" type="presOf" srcId="{08508243-2F81-4FEA-801B-729776FD0243}" destId="{B7576A1C-FFF5-554F-BAF5-0BB64ED4A8BE}" srcOrd="1" destOrd="0" presId="urn:microsoft.com/office/officeart/2005/8/layout/hierarchy3"/>
    <dgm:cxn modelId="{EF8FDC4D-9D30-3F4F-961A-ACD7B6098DA5}" type="presParOf" srcId="{D34DD9FD-271F-304A-9CDB-62BD7C3BAC68}" destId="{829BE35C-68AE-DA4A-A8C2-87BF1D8C8CDE}" srcOrd="0" destOrd="0" presId="urn:microsoft.com/office/officeart/2005/8/layout/hierarchy3"/>
    <dgm:cxn modelId="{5B8570DC-02DB-DA4A-9E83-DAD69DFF989D}" type="presParOf" srcId="{829BE35C-68AE-DA4A-A8C2-87BF1D8C8CDE}" destId="{C9EE047F-2233-2B44-9523-F4BA15551B27}" srcOrd="0" destOrd="0" presId="urn:microsoft.com/office/officeart/2005/8/layout/hierarchy3"/>
    <dgm:cxn modelId="{C19E51D6-A806-8546-92AF-F0861EF39759}" type="presParOf" srcId="{C9EE047F-2233-2B44-9523-F4BA15551B27}" destId="{FE40E15C-DD03-AE41-9AD8-281C2272D1C5}" srcOrd="0" destOrd="0" presId="urn:microsoft.com/office/officeart/2005/8/layout/hierarchy3"/>
    <dgm:cxn modelId="{FFB894F7-4F13-1846-B79E-8D0C913F13E8}" type="presParOf" srcId="{C9EE047F-2233-2B44-9523-F4BA15551B27}" destId="{B7576A1C-FFF5-554F-BAF5-0BB64ED4A8BE}" srcOrd="1" destOrd="0" presId="urn:microsoft.com/office/officeart/2005/8/layout/hierarchy3"/>
    <dgm:cxn modelId="{600A265C-51AB-8042-8C1F-BCEDCCE1C238}" type="presParOf" srcId="{829BE35C-68AE-DA4A-A8C2-87BF1D8C8CDE}" destId="{B764A6E0-E0E7-4C4F-B2F3-42061DAEC8A5}" srcOrd="1" destOrd="0" presId="urn:microsoft.com/office/officeart/2005/8/layout/hierarchy3"/>
    <dgm:cxn modelId="{108F3456-04CB-5647-8DA1-DEB6242CBE12}" type="presParOf" srcId="{B764A6E0-E0E7-4C4F-B2F3-42061DAEC8A5}" destId="{F9B2D541-BCD7-E74C-BC13-09C5E33B22A5}" srcOrd="0" destOrd="0" presId="urn:microsoft.com/office/officeart/2005/8/layout/hierarchy3"/>
    <dgm:cxn modelId="{BAD7638A-0B52-3F49-9008-E2CC18E1EDBB}" type="presParOf" srcId="{B764A6E0-E0E7-4C4F-B2F3-42061DAEC8A5}" destId="{D6691642-2906-D04A-A010-92A85AB64FBF}" srcOrd="1" destOrd="0" presId="urn:microsoft.com/office/officeart/2005/8/layout/hierarchy3"/>
    <dgm:cxn modelId="{2BAF9061-4174-3E4F-B896-C9B7DB7DBFC1}" type="presParOf" srcId="{D34DD9FD-271F-304A-9CDB-62BD7C3BAC68}" destId="{EE4C8B7A-4F7E-C347-9D72-4D054BED73C7}" srcOrd="1" destOrd="0" presId="urn:microsoft.com/office/officeart/2005/8/layout/hierarchy3"/>
    <dgm:cxn modelId="{121E34BF-8C1A-A644-B752-2EF647CD5625}" type="presParOf" srcId="{EE4C8B7A-4F7E-C347-9D72-4D054BED73C7}" destId="{C2CBBCFE-2BC9-D642-955E-912B554BE60D}" srcOrd="0" destOrd="0" presId="urn:microsoft.com/office/officeart/2005/8/layout/hierarchy3"/>
    <dgm:cxn modelId="{57A12DB7-2025-F54A-B4A5-4D51E411DCF3}" type="presParOf" srcId="{C2CBBCFE-2BC9-D642-955E-912B554BE60D}" destId="{69FBCFD2-DA17-5E4F-AB74-777A08AE739F}" srcOrd="0" destOrd="0" presId="urn:microsoft.com/office/officeart/2005/8/layout/hierarchy3"/>
    <dgm:cxn modelId="{5E7EC0CC-C8A9-6941-8545-4D932FE2B6B5}" type="presParOf" srcId="{C2CBBCFE-2BC9-D642-955E-912B554BE60D}" destId="{AF48471D-8FD8-4A48-ADBC-A9342B54541B}" srcOrd="1" destOrd="0" presId="urn:microsoft.com/office/officeart/2005/8/layout/hierarchy3"/>
    <dgm:cxn modelId="{461D63E3-01B2-A44B-8700-608851AAF84C}" type="presParOf" srcId="{EE4C8B7A-4F7E-C347-9D72-4D054BED73C7}" destId="{6CAE981B-74DC-1C4C-8CAE-D24D952323EA}" srcOrd="1" destOrd="0" presId="urn:microsoft.com/office/officeart/2005/8/layout/hierarchy3"/>
    <dgm:cxn modelId="{DD4829AF-07AC-2449-A9AE-B4735C14E781}" type="presParOf" srcId="{6CAE981B-74DC-1C4C-8CAE-D24D952323EA}" destId="{6E814254-E9C0-114C-B30D-4347D3DA0E4C}" srcOrd="0" destOrd="0" presId="urn:microsoft.com/office/officeart/2005/8/layout/hierarchy3"/>
    <dgm:cxn modelId="{D1DB7A9B-B475-2E4D-B2D8-3BD9EE414E4C}" type="presParOf" srcId="{6CAE981B-74DC-1C4C-8CAE-D24D952323EA}" destId="{1012BDA2-998E-A747-813D-18F72A5358C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2CD4-97FC-6D4B-97FF-A14AA41F3399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9B61A-1600-6642-A7D3-66871E9E6FB7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FB9E2-5246-784E-A888-F7570F37FD7C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Land acknowledgment</a:t>
          </a:r>
        </a:p>
      </dsp:txBody>
      <dsp:txXfrm>
        <a:off x="1074268" y="4366"/>
        <a:ext cx="5170996" cy="930102"/>
      </dsp:txXfrm>
    </dsp:sp>
    <dsp:sp modelId="{299BA567-06F4-5745-A9F5-D76DCBF28EC6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B9337-3BDF-B94C-8DEB-4565DA9BBE0F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7BFB0-6DDE-D446-BB4F-32F86C40C22E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Who we are</a:t>
          </a:r>
        </a:p>
      </dsp:txBody>
      <dsp:txXfrm>
        <a:off x="1074268" y="1166994"/>
        <a:ext cx="5170996" cy="930102"/>
      </dsp:txXfrm>
    </dsp:sp>
    <dsp:sp modelId="{CD9AA2FA-A32B-114B-8FD6-CFFC62D27761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A1630-38D2-5A47-A8A6-7C1FE902AD9D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AEAEC-7528-A24B-B2ED-C5860532AA29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What we've been working on</a:t>
          </a:r>
        </a:p>
      </dsp:txBody>
      <dsp:txXfrm>
        <a:off x="1074268" y="2329622"/>
        <a:ext cx="5170996" cy="930102"/>
      </dsp:txXfrm>
    </dsp:sp>
    <dsp:sp modelId="{A0668391-44E7-4703-A447-4C4E375A09DC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77CE4-14FA-4F30-9947-06EF50528BED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0442F-93C9-4151-B3A1-7E1C98AB002D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Apple App Store Certificates</a:t>
          </a:r>
        </a:p>
      </dsp:txBody>
      <dsp:txXfrm>
        <a:off x="1074268" y="3492250"/>
        <a:ext cx="5170996" cy="930102"/>
      </dsp:txXfrm>
    </dsp:sp>
    <dsp:sp modelId="{E97C71BB-D135-4DA1-AF73-99828C6FBE4B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13607-FED5-4014-ADA0-8A5A9410AE73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A9EAE-E06A-4AA2-901C-D4CBF969883F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New mobile developer documentation site </a:t>
          </a:r>
        </a:p>
      </dsp:txBody>
      <dsp:txXfrm>
        <a:off x="1074268" y="4654878"/>
        <a:ext cx="5170996" cy="930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0E15C-DD03-AE41-9AD8-281C2272D1C5}">
      <dsp:nvSpPr>
        <dsp:cNvPr id="0" name=""/>
        <dsp:cNvSpPr/>
      </dsp:nvSpPr>
      <dsp:spPr>
        <a:xfrm>
          <a:off x="1098798" y="917"/>
          <a:ext cx="3696890" cy="18484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Developer Program Certificate</a:t>
          </a:r>
        </a:p>
      </dsp:txBody>
      <dsp:txXfrm>
        <a:off x="1152937" y="55056"/>
        <a:ext cx="3588612" cy="1740167"/>
      </dsp:txXfrm>
    </dsp:sp>
    <dsp:sp modelId="{F9B2D541-BCD7-E74C-BC13-09C5E33B22A5}">
      <dsp:nvSpPr>
        <dsp:cNvPr id="0" name=""/>
        <dsp:cNvSpPr/>
      </dsp:nvSpPr>
      <dsp:spPr>
        <a:xfrm>
          <a:off x="1468487" y="1849362"/>
          <a:ext cx="369689" cy="1386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6333"/>
              </a:lnTo>
              <a:lnTo>
                <a:pt x="369689" y="13863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691642-2906-D04A-A010-92A85AB64FBF}">
      <dsp:nvSpPr>
        <dsp:cNvPr id="0" name=""/>
        <dsp:cNvSpPr/>
      </dsp:nvSpPr>
      <dsp:spPr>
        <a:xfrm>
          <a:off x="1838176" y="2311474"/>
          <a:ext cx="2957512" cy="18484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Expires on Oct 3, 2023</a:t>
          </a:r>
        </a:p>
      </dsp:txBody>
      <dsp:txXfrm>
        <a:off x="1892315" y="2365613"/>
        <a:ext cx="2849234" cy="1740167"/>
      </dsp:txXfrm>
    </dsp:sp>
    <dsp:sp modelId="{69FBCFD2-DA17-5E4F-AB74-777A08AE739F}">
      <dsp:nvSpPr>
        <dsp:cNvPr id="0" name=""/>
        <dsp:cNvSpPr/>
      </dsp:nvSpPr>
      <dsp:spPr>
        <a:xfrm>
          <a:off x="5719911" y="917"/>
          <a:ext cx="3696890" cy="18484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Enterprise Program Certificate</a:t>
          </a:r>
        </a:p>
      </dsp:txBody>
      <dsp:txXfrm>
        <a:off x="5774050" y="55056"/>
        <a:ext cx="3588612" cy="1740167"/>
      </dsp:txXfrm>
    </dsp:sp>
    <dsp:sp modelId="{6E814254-E9C0-114C-B30D-4347D3DA0E4C}">
      <dsp:nvSpPr>
        <dsp:cNvPr id="0" name=""/>
        <dsp:cNvSpPr/>
      </dsp:nvSpPr>
      <dsp:spPr>
        <a:xfrm>
          <a:off x="6089600" y="1849362"/>
          <a:ext cx="369689" cy="1386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6333"/>
              </a:lnTo>
              <a:lnTo>
                <a:pt x="369689" y="138633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2BDA2-998E-A747-813D-18F72A5358C4}">
      <dsp:nvSpPr>
        <dsp:cNvPr id="0" name=""/>
        <dsp:cNvSpPr/>
      </dsp:nvSpPr>
      <dsp:spPr>
        <a:xfrm>
          <a:off x="6459289" y="2311474"/>
          <a:ext cx="2957512" cy="18484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Expires Oct 5, 2024  (Next year)</a:t>
          </a:r>
        </a:p>
      </dsp:txBody>
      <dsp:txXfrm>
        <a:off x="6513428" y="2365613"/>
        <a:ext cx="2849234" cy="1740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54248-B6F7-BD4C-BD82-122915ECEE02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93E02-4765-FC4F-861C-784FD6C25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8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Remind: Question period after certificates and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93E02-4765-FC4F-861C-784FD6C257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17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dc1011b6a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bdc1011b6a_0_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 dirty="0"/>
              <a:t>Note new employees since last meeting</a:t>
            </a:r>
            <a:endParaRPr dirty="0"/>
          </a:p>
        </p:txBody>
      </p:sp>
      <p:sp>
        <p:nvSpPr>
          <p:cNvPr id="86" name="Google Shape;86;gbdc1011b6a_0_3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3909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for App Store certificates only! Not Enterprise program!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93E02-4765-FC4F-861C-784FD6C257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49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“Digitally sign with Apple Distribution certificate” </a:t>
            </a:r>
            <a:r>
              <a:rPr lang="en-US" dirty="0" err="1"/>
              <a:t>privledges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93E02-4765-FC4F-861C-784FD6C257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98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20</a:t>
            </a:r>
            <a:r>
              <a:rPr lang="en-US" baseline="30000" dirty="0"/>
              <a:t>th</a:t>
            </a:r>
            <a:r>
              <a:rPr lang="en-US" dirty="0"/>
              <a:t> doesn’t work, please let me know!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93E02-4765-FC4F-861C-784FD6C257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12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Aware of projects using CI/CD outside of GitHub, we will send you the certificate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93E02-4765-FC4F-861C-784FD6C257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24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meetup: Spring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93E02-4765-FC4F-861C-784FD6C257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0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7F66-A388-11D5-96BE-6435D4118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FCD57-2B08-DA56-42F1-7351B80EE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6B71-6FBC-6693-2298-700499EF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6539-E30C-F469-D7B3-77AE377D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B6ED-BB7D-1F67-749E-DFABD6AA5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0CD3-05E9-7F81-7153-CE370CF82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45204-04EC-18DE-A82C-C02A9E9EC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1C87F-650A-93D5-C083-862F0E1F8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6B36A-D822-0A4B-8C29-5DA6C46D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2179A-3E15-5785-BC6C-DAE909FA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7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4478C-91EC-3B4F-11CE-EA89619B4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2CA06-0057-85F6-3B32-CAB274476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6FF30-D96E-5DAD-87C3-B19D7382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66B5-E78E-5590-340D-C07E7514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D09DA-5FDC-91AB-4C5B-E8585E92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2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07FD-B3DB-2EAB-749A-BA43997F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0C0B-0A60-B8CF-6058-935AA413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33CB-0AF2-C681-D7F7-732BF5F8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98464-FC15-7A1D-89FE-141F0E563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7ECD1-5BDD-F070-2967-853466643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76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022F-9D18-48B7-28C7-07543650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ECCE6-A697-2ECF-0595-BAD25534D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8A40A-9B0E-70F2-C1CB-C4010AF6B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12129-2243-6211-FD7E-B1F804291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27376-11CE-CF89-EC10-A5D44C9D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4694-A82D-413E-D1C7-59E97974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3BE33-8220-B6D1-BFB5-3D0C82D43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8A741-674E-62BA-8F42-D86282639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E8D2E-9FDB-6FC4-35DF-567818C0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3E3E6-2AC7-B45E-7DEF-13B7E32E7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CD029-9F29-5459-3312-C6D976EE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3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E3AE-C7A8-54AE-7F37-7BBEF865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449C-8634-A582-6C9C-9E211CADC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1E2F0-D8E1-DE37-9A35-E0FEA9C76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310A3-BD49-42B1-BC8A-DA18A3392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EE10C-41A3-57D4-82B1-BBE2BFF0D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9D56F-EDD4-7521-EC36-E6C3AD43D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43DA4-AE18-ACCE-A143-4F784FDE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50E3B7-2EE0-245D-CCE2-94AA94EF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4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0DB8-08C3-B3A8-2336-08157D05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10B913-A5AB-D13C-9E29-044431E0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2A7CD-EA0A-4783-1DB2-4801D567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CEF62-DE18-F6D3-AD92-25901983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7F3A7B-1E15-9B89-D4BC-7F69BF7D7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73A5A-F598-3949-FCF7-F3F52E0E9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4DF6D-6486-181A-8D8B-C13175379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15FA-817C-A392-FED5-5F38B6AC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2D42-4E89-85F5-DE0E-F365E0D86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47A17-9BB5-993F-A87D-FC73CF30E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57E2D-C54B-02A8-E8D8-80F1527CC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F25B2-9A21-217E-E670-7A15AC57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DCB98-92AB-43E8-FA97-90ED4FB8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15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CE836-402C-D600-385C-23A8BF09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E29848-75B4-1E1E-EFAD-AFCFD061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E36A88-DD1E-AFCD-1E6E-C14D31843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D83D8-B367-6B3D-686F-3E8E56CE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85695-332F-46F4-F7A9-7A9A76D3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BAB82-B270-2B35-E80C-582A0471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2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9BEDF-0EE6-643D-4A3D-C3C656C9F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E124C-0C75-4405-A211-7A1707B03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0A55F-F92B-9E0F-D1F5-43524C5AE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A89CD-9684-BE42-90D5-B1E67D93EE54}" type="datetimeFigureOut">
              <a:rPr lang="en-US" smtClean="0"/>
              <a:t>9/13/23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931C3-BCBA-2C59-CF19-9BA998E8B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EB589-20CE-EEFF-9B14-9889249EA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788B-5D2F-C141-A462-25975FC60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4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Developer.Experience@gov.bc.ca" TargetMode="External"/><Relationship Id="rId2" Type="http://schemas.openxmlformats.org/officeDocument/2006/relationships/hyperlink" Target="https://developer.app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Developer.Experience@gov.bc.c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vp.developer.gov.bc.ca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Developer.Experience@gov.bc.c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9130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verhead of laptop on desk">
            <a:extLst>
              <a:ext uri="{FF2B5EF4-FFF2-40B4-BE49-F238E27FC236}">
                <a16:creationId xmlns:a16="http://schemas.microsoft.com/office/drawing/2014/main" id="{D6C86F0B-307C-1683-49B4-5F74B9986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15B12-C6A6-3EEE-2F6A-1BDC32FEE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Mobile Developer Community Meetup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7074E-71CC-0384-4F48-8C311D3B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September 13, 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73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9B8B-0581-3276-E886-0BF49BC0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Certificate Distribution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56F6-E813-6A8B-A528-E698BF8E9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073" y="1815115"/>
            <a:ext cx="52578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dirty="0"/>
              <a:t>Previous Methods</a:t>
            </a:r>
          </a:p>
          <a:p>
            <a:pPr>
              <a:lnSpc>
                <a:spcPct val="200000"/>
              </a:lnSpc>
            </a:pPr>
            <a:r>
              <a:rPr lang="en-US" dirty="0"/>
              <a:t>CI/CD Pipeline</a:t>
            </a:r>
          </a:p>
          <a:p>
            <a:pPr>
              <a:lnSpc>
                <a:spcPct val="200000"/>
              </a:lnSpc>
            </a:pPr>
            <a:r>
              <a:rPr lang="en-US" dirty="0"/>
              <a:t>Email certificate to developers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3FDB86-F0D3-2495-33CC-74D835E5C259}"/>
              </a:ext>
            </a:extLst>
          </p:cNvPr>
          <p:cNvSpPr txBox="1">
            <a:spLocks/>
          </p:cNvSpPr>
          <p:nvPr/>
        </p:nvSpPr>
        <p:spPr>
          <a:xfrm>
            <a:off x="5911873" y="181511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/>
              <a:t>Fall 2023 Methods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XCode managed certificates</a:t>
            </a:r>
          </a:p>
          <a:p>
            <a:pPr>
              <a:lnSpc>
                <a:spcPct val="200000"/>
              </a:lnSpc>
            </a:pPr>
            <a:r>
              <a:rPr lang="en-US" dirty="0"/>
              <a:t>CI/CD Pipeline</a:t>
            </a:r>
          </a:p>
          <a:p>
            <a:pPr>
              <a:lnSpc>
                <a:spcPct val="200000"/>
              </a:lnSpc>
            </a:pPr>
            <a:r>
              <a:rPr lang="en-US" dirty="0"/>
              <a:t>Email certificate to developers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Prefer first 2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29D85E-B905-2FCF-D93F-F75239B926E5}"/>
              </a:ext>
            </a:extLst>
          </p:cNvPr>
          <p:cNvSpPr/>
          <p:nvPr/>
        </p:nvSpPr>
        <p:spPr>
          <a:xfrm rot="20401877">
            <a:off x="10046044" y="2530289"/>
            <a:ext cx="933302" cy="4633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100" dirty="0">
                <a:ln w="22225">
                  <a:solidFill>
                    <a:srgbClr val="00B050"/>
                  </a:solidFill>
                  <a:prstDash val="solid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</a:rPr>
              <a:t>New</a:t>
            </a:r>
          </a:p>
        </p:txBody>
      </p:sp>
      <p:pic>
        <p:nvPicPr>
          <p:cNvPr id="4" name="Picture 2" descr="Image result for bc dev exchange">
            <a:extLst>
              <a:ext uri="{FF2B5EF4-FFF2-40B4-BE49-F238E27FC236}">
                <a16:creationId xmlns:a16="http://schemas.microsoft.com/office/drawing/2014/main" id="{ED4D51B6-343E-401D-1B50-0F156A8EC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36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6CE2-32C2-2D3C-AD2E-0E1656BE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XCode managed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E2682-8102-18B7-3549-DEF3BD3F7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Why?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For teams not using CI/CD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Less friction in onboarding developers and teams. 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You are not waiting on the Developer Experience team to send you the certificate and provisioning profile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We are not emailing certificates and passwords around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New signing certificates are automatically created 90 days before expiration</a:t>
            </a:r>
          </a:p>
          <a:p>
            <a:pPr lvl="1">
              <a:lnSpc>
                <a:spcPct val="200000"/>
              </a:lnSpc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2" descr="Image result for bc dev exchange">
            <a:extLst>
              <a:ext uri="{FF2B5EF4-FFF2-40B4-BE49-F238E27FC236}">
                <a16:creationId xmlns:a16="http://schemas.microsoft.com/office/drawing/2014/main" id="{26A1013B-EF1E-2A7A-54D2-6E45DB5A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21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A6ED8-76D9-CD1D-19A0-AA7429F0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XCode Managed Certificates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9608-9895-4BC7-B027-38C41CBE0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You can turn on XCode Manage Certificates at anytime</a:t>
            </a:r>
          </a:p>
          <a:p>
            <a:pPr>
              <a:lnSpc>
                <a:spcPct val="200000"/>
              </a:lnSpc>
            </a:pPr>
            <a:r>
              <a:rPr lang="en-US" dirty="0"/>
              <a:t>2 steps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App Managers: Give permission to your developers to “Access Cloud Managed Distribution Certificates”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Developers:  In XCode select “Automatically manage signing.” in the Signing Page</a:t>
            </a:r>
          </a:p>
        </p:txBody>
      </p:sp>
      <p:pic>
        <p:nvPicPr>
          <p:cNvPr id="3" name="Picture 2" descr="Image result for bc dev exchange">
            <a:extLst>
              <a:ext uri="{FF2B5EF4-FFF2-40B4-BE49-F238E27FC236}">
                <a16:creationId xmlns:a16="http://schemas.microsoft.com/office/drawing/2014/main" id="{F78B78F5-9427-C29D-819B-24E1B6D7C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76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ACAE-773E-A531-A7F0-0C4E2ED8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Store Connect Permissions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DD2F65-521F-E013-665C-E83C75FD9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9014" y="1800912"/>
            <a:ext cx="783478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587033-7CB5-2CCF-90DD-209089597D4A}"/>
              </a:ext>
            </a:extLst>
          </p:cNvPr>
          <p:cNvSpPr txBox="1"/>
          <p:nvPr/>
        </p:nvSpPr>
        <p:spPr>
          <a:xfrm>
            <a:off x="544265" y="1943652"/>
            <a:ext cx="2780270" cy="4065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Managers: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In App Store Connect: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Go to Users And Access Menu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your developer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 Additional Resources select “Access to Cloud Managed Distribution Certificate</a:t>
            </a:r>
          </a:p>
        </p:txBody>
      </p:sp>
      <p:pic>
        <p:nvPicPr>
          <p:cNvPr id="3" name="Picture 2" descr="Image result for bc dev exchange">
            <a:extLst>
              <a:ext uri="{FF2B5EF4-FFF2-40B4-BE49-F238E27FC236}">
                <a16:creationId xmlns:a16="http://schemas.microsoft.com/office/drawing/2014/main" id="{F2A6BCEE-4565-44D8-B2C2-FDA71569C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92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2256-F2F3-AD5E-D9BE-1E5F0980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XCode Signing Option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7DD66948-1580-6438-2CD4-CC3853C64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2275810"/>
            <a:ext cx="9271000" cy="33274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05B6F6-541D-C81A-9D46-5FDE4AE3999C}"/>
              </a:ext>
            </a:extLst>
          </p:cNvPr>
          <p:cNvSpPr txBox="1"/>
          <p:nvPr/>
        </p:nvSpPr>
        <p:spPr>
          <a:xfrm>
            <a:off x="294937" y="2114331"/>
            <a:ext cx="2626063" cy="365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</a:t>
            </a:r>
          </a:p>
          <a:p>
            <a:pPr>
              <a:lnSpc>
                <a:spcPct val="150000"/>
              </a:lnSpc>
            </a:pPr>
            <a:r>
              <a:rPr lang="en-US" dirty="0"/>
              <a:t>In XCode: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Go to Signing &amp; Capabilities tab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“Automatically manage signing”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Select “Government of British Columbia” as the team</a:t>
            </a:r>
          </a:p>
        </p:txBody>
      </p:sp>
      <p:pic>
        <p:nvPicPr>
          <p:cNvPr id="3" name="Picture 2" descr="Image result for bc dev exchange">
            <a:extLst>
              <a:ext uri="{FF2B5EF4-FFF2-40B4-BE49-F238E27FC236}">
                <a16:creationId xmlns:a16="http://schemas.microsoft.com/office/drawing/2014/main" id="{17B30601-8D08-EBAE-7B3A-F3F1F818B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49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7E82-9C86-E9E6-DEF7-B26EF6CCF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GitHub Actions CI/CD Certificate: </a:t>
            </a:r>
            <a:br>
              <a:rPr lang="en-US" dirty="0"/>
            </a:br>
            <a:r>
              <a:rPr lang="en-US" dirty="0"/>
              <a:t>Developer Experience Actions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D706EE-43FF-990A-1BEC-AD5301B86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200000"/>
              </a:lnSpc>
            </a:pPr>
            <a:r>
              <a:rPr lang="en-US" dirty="0"/>
              <a:t>Update the following </a:t>
            </a:r>
            <a:r>
              <a:rPr lang="en-US" dirty="0" err="1"/>
              <a:t>bcgov</a:t>
            </a:r>
            <a:r>
              <a:rPr lang="en-US" dirty="0"/>
              <a:t> GitHub organization’s secrets:</a:t>
            </a:r>
            <a:endParaRPr lang="en-CA" dirty="0"/>
          </a:p>
          <a:p>
            <a:pPr lvl="1">
              <a:lnSpc>
                <a:spcPct val="200000"/>
              </a:lnSpc>
            </a:pPr>
            <a:r>
              <a:rPr lang="en-CA" b="0" i="0" dirty="0"/>
              <a:t>BUILD_CERTIFICATE_BASE64</a:t>
            </a:r>
            <a:endParaRPr lang="en-CA" dirty="0"/>
          </a:p>
          <a:p>
            <a:pPr lvl="1">
              <a:lnSpc>
                <a:spcPct val="200000"/>
              </a:lnSpc>
            </a:pPr>
            <a:r>
              <a:rPr lang="en-CA" b="0" i="0" dirty="0"/>
              <a:t>IOS_BUILD_CERTIFICATE_PASSWD</a:t>
            </a:r>
            <a:endParaRPr lang="en-CA" dirty="0"/>
          </a:p>
          <a:p>
            <a:pPr lvl="0">
              <a:lnSpc>
                <a:spcPct val="200000"/>
              </a:lnSpc>
            </a:pPr>
            <a:r>
              <a:rPr lang="en-CA" dirty="0"/>
              <a:t>Create a new provisioning profile for your app</a:t>
            </a:r>
          </a:p>
          <a:p>
            <a:pPr lvl="0">
              <a:lnSpc>
                <a:spcPct val="200000"/>
              </a:lnSpc>
            </a:pPr>
            <a:r>
              <a:rPr lang="en-CA" dirty="0"/>
              <a:t>Updates will happen on </a:t>
            </a:r>
            <a:r>
              <a:rPr lang="en-CA" b="1" dirty="0"/>
              <a:t>Wednesday, Sept 20</a:t>
            </a:r>
            <a:r>
              <a:rPr lang="en-CA" b="1" baseline="30000" dirty="0"/>
              <a:t>th</a:t>
            </a:r>
            <a:endParaRPr lang="en-CA" b="1" dirty="0"/>
          </a:p>
        </p:txBody>
      </p:sp>
      <p:pic>
        <p:nvPicPr>
          <p:cNvPr id="3" name="Picture 2" descr="Image result for bc dev exchange">
            <a:extLst>
              <a:ext uri="{FF2B5EF4-FFF2-40B4-BE49-F238E27FC236}">
                <a16:creationId xmlns:a16="http://schemas.microsoft.com/office/drawing/2014/main" id="{C480ABA4-A5B1-ACDD-5036-4279FA43D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02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6E5B-FD00-EFAB-6CDB-D0D163C6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GitHub Actions Certificate:</a:t>
            </a:r>
            <a:br>
              <a:rPr lang="en-US" dirty="0"/>
            </a:br>
            <a:r>
              <a:rPr lang="en-US" dirty="0"/>
              <a:t>Mobile Dev Team 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215645-89EF-667F-DE0E-879B8EE2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Teams that use GitHub Actions will need to do the following:</a:t>
            </a:r>
          </a:p>
          <a:p>
            <a:pPr lvl="1">
              <a:lnSpc>
                <a:spcPct val="200000"/>
              </a:lnSpc>
            </a:pPr>
            <a:r>
              <a:rPr lang="en-CA" dirty="0"/>
              <a:t>App Managers: Download the new provisioning profile from </a:t>
            </a:r>
            <a:r>
              <a:rPr lang="en-CA" dirty="0">
                <a:hlinkClick r:id="rId2"/>
              </a:rPr>
              <a:t>https://developer.apple.com</a:t>
            </a:r>
            <a:endParaRPr lang="en-CA" dirty="0"/>
          </a:p>
          <a:p>
            <a:pPr lvl="1">
              <a:lnSpc>
                <a:spcPct val="200000"/>
              </a:lnSpc>
            </a:pPr>
            <a:r>
              <a:rPr lang="en-CA" dirty="0"/>
              <a:t>Update your GitHub Action to use the new provisioning profile</a:t>
            </a:r>
          </a:p>
          <a:p>
            <a:pPr lvl="1">
              <a:lnSpc>
                <a:spcPct val="200000"/>
              </a:lnSpc>
            </a:pPr>
            <a:r>
              <a:rPr lang="en-CA" dirty="0"/>
              <a:t>Contact the Developer Experience team (</a:t>
            </a:r>
            <a:r>
              <a:rPr lang="en-CA" dirty="0">
                <a:hlinkClick r:id="rId3"/>
              </a:rPr>
              <a:t>Developer.Experience@gov.bc.ca</a:t>
            </a:r>
            <a:r>
              <a:rPr lang="en-CA" dirty="0"/>
              <a:t>) if there are issues downloading your provisioning profile</a:t>
            </a:r>
          </a:p>
          <a:p>
            <a:pPr lvl="0"/>
            <a:endParaRPr lang="en-CA" dirty="0"/>
          </a:p>
        </p:txBody>
      </p:sp>
      <p:pic>
        <p:nvPicPr>
          <p:cNvPr id="3" name="Picture 2" descr="Image result for bc dev exchange">
            <a:extLst>
              <a:ext uri="{FF2B5EF4-FFF2-40B4-BE49-F238E27FC236}">
                <a16:creationId xmlns:a16="http://schemas.microsoft.com/office/drawing/2014/main" id="{DEA504D8-AFD9-8C59-B613-8C3CA12A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969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67ED-3175-4377-9B49-7A308D9D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Email Certificates to 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2438C-D0C5-4136-7431-85584FE9F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We will support those projects that are not able to use the previous two methods</a:t>
            </a:r>
          </a:p>
          <a:p>
            <a:pPr>
              <a:lnSpc>
                <a:spcPct val="200000"/>
              </a:lnSpc>
            </a:pPr>
            <a:r>
              <a:rPr lang="en-US" dirty="0"/>
              <a:t>Please email us at </a:t>
            </a:r>
            <a:r>
              <a:rPr lang="en-US" dirty="0">
                <a:hlinkClick r:id="rId3"/>
              </a:rPr>
              <a:t>Developer.Experience@gov.bc.ca</a:t>
            </a:r>
            <a:r>
              <a:rPr lang="en-US" dirty="0"/>
              <a:t> if you would like the certificate to be emailed to you</a:t>
            </a:r>
          </a:p>
        </p:txBody>
      </p:sp>
      <p:pic>
        <p:nvPicPr>
          <p:cNvPr id="4" name="Picture 2" descr="Image result for bc dev exchange">
            <a:extLst>
              <a:ext uri="{FF2B5EF4-FFF2-40B4-BE49-F238E27FC236}">
                <a16:creationId xmlns:a16="http://schemas.microsoft.com/office/drawing/2014/main" id="{049A6D6A-8D12-A495-42CE-CFD974C5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089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AD626-CD6F-9905-DFC7-964E0DA64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4BAF78EE-F676-6014-1457-ACFF6EEF7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1" name="Graphic 10" descr="Help">
            <a:extLst>
              <a:ext uri="{FF2B5EF4-FFF2-40B4-BE49-F238E27FC236}">
                <a16:creationId xmlns:a16="http://schemas.microsoft.com/office/drawing/2014/main" id="{639DCCCF-034A-4A6F-8FC5-605D6B87C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5" name="Picture 2" descr="Image result for bc dev exchange">
            <a:extLst>
              <a:ext uri="{FF2B5EF4-FFF2-40B4-BE49-F238E27FC236}">
                <a16:creationId xmlns:a16="http://schemas.microsoft.com/office/drawing/2014/main" id="{0678B4BE-5924-CA32-0185-E42DEF770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48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Books and laptop">
            <a:extLst>
              <a:ext uri="{FF2B5EF4-FFF2-40B4-BE49-F238E27FC236}">
                <a16:creationId xmlns:a16="http://schemas.microsoft.com/office/drawing/2014/main" id="{FF363BD2-5238-E501-3893-8CB6DECA2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23" r="1759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BD527-98AB-0E9E-A015-7BE529C9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Mobile Developer Documentation</a:t>
            </a:r>
          </a:p>
        </p:txBody>
      </p:sp>
      <p:pic>
        <p:nvPicPr>
          <p:cNvPr id="3" name="Picture 2" descr="Image result for bc dev exchange">
            <a:extLst>
              <a:ext uri="{FF2B5EF4-FFF2-40B4-BE49-F238E27FC236}">
                <a16:creationId xmlns:a16="http://schemas.microsoft.com/office/drawing/2014/main" id="{DAD7785D-A4B8-25C2-D235-938BF69F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50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9C60A-35D6-1687-993E-CF259F4E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Agenda	</a:t>
            </a:r>
          </a:p>
        </p:txBody>
      </p: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bc dev exchange">
            <a:extLst>
              <a:ext uri="{FF2B5EF4-FFF2-40B4-BE49-F238E27FC236}">
                <a16:creationId xmlns:a16="http://schemas.microsoft.com/office/drawing/2014/main" id="{D661252C-5C5D-4F50-099C-18FAB7CA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0A59F5C9-580F-FB34-A1B9-1CFF827D27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72895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59012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394C-36D4-0A24-0BCE-99D85944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Developer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60785-BF21-7B32-3B58-92BD21DD7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The mobile starter kit and wiki documentation has been rewritten into one source</a:t>
            </a:r>
          </a:p>
          <a:p>
            <a:pPr>
              <a:lnSpc>
                <a:spcPct val="200000"/>
              </a:lnSpc>
            </a:pPr>
            <a:r>
              <a:rPr lang="en-US" dirty="0"/>
              <a:t>The new documentation is at: </a:t>
            </a:r>
            <a:r>
              <a:rPr lang="en-US" dirty="0">
                <a:hlinkClick r:id="rId2"/>
              </a:rPr>
              <a:t>https://mvp.developer.gov.bc.ca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This is part of a broader rewrite of the current </a:t>
            </a:r>
            <a:r>
              <a:rPr lang="en-US" dirty="0" err="1"/>
              <a:t>DevHub</a:t>
            </a:r>
            <a:r>
              <a:rPr lang="en-US" dirty="0"/>
              <a:t> site</a:t>
            </a:r>
          </a:p>
          <a:p>
            <a:endParaRPr lang="en-US" dirty="0"/>
          </a:p>
        </p:txBody>
      </p:sp>
      <p:pic>
        <p:nvPicPr>
          <p:cNvPr id="5" name="Picture 2" descr="Image result for bc dev exchange">
            <a:extLst>
              <a:ext uri="{FF2B5EF4-FFF2-40B4-BE49-F238E27FC236}">
                <a16:creationId xmlns:a16="http://schemas.microsoft.com/office/drawing/2014/main" id="{9FCD275F-B0DF-D33B-4D90-CEED093D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5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D2BE-6AD9-B169-9E07-820E1AE8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Documentation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4DC6-1E0A-CDDD-59ED-EA0EBB74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This is the first draft of the new documentation</a:t>
            </a:r>
          </a:p>
          <a:p>
            <a:pPr>
              <a:lnSpc>
                <a:spcPct val="200000"/>
              </a:lnSpc>
            </a:pPr>
            <a:r>
              <a:rPr lang="en-US" dirty="0"/>
              <a:t>If anything is missing/unclear/wrong, please let us know!</a:t>
            </a:r>
          </a:p>
          <a:p>
            <a:pPr>
              <a:lnSpc>
                <a:spcPct val="200000"/>
              </a:lnSpc>
            </a:pPr>
            <a:r>
              <a:rPr lang="en-US" dirty="0"/>
              <a:t>Contact us at </a:t>
            </a:r>
            <a:r>
              <a:rPr lang="en-US" dirty="0">
                <a:hlinkClick r:id="rId2"/>
              </a:rPr>
              <a:t>Developer.Experience@gov.bc.ca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OR …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4" name="Picture 2" descr="Image result for bc dev exchange">
            <a:extLst>
              <a:ext uri="{FF2B5EF4-FFF2-40B4-BE49-F238E27FC236}">
                <a16:creationId xmlns:a16="http://schemas.microsoft.com/office/drawing/2014/main" id="{4487C1C4-A1ED-2CFE-67D5-35CE73753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750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89A0-302E-F700-A658-E5F96AD46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Create a PR for updates</a:t>
            </a:r>
          </a:p>
        </p:txBody>
      </p:sp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0EE32D83-1BC4-A453-C721-80388ABB6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2921794"/>
            <a:ext cx="8712200" cy="271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DB651-5049-8659-F8DB-DD9C94BF64A1}"/>
              </a:ext>
            </a:extLst>
          </p:cNvPr>
          <p:cNvSpPr txBox="1"/>
          <p:nvPr/>
        </p:nvSpPr>
        <p:spPr>
          <a:xfrm>
            <a:off x="838201" y="1690688"/>
            <a:ext cx="914986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 you see something in the docs you want to fix?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You can create a pull request by clicking on the edit symbol by the title</a:t>
            </a:r>
          </a:p>
          <a:p>
            <a:endParaRPr lang="en-US" dirty="0"/>
          </a:p>
        </p:txBody>
      </p:sp>
      <p:pic>
        <p:nvPicPr>
          <p:cNvPr id="3" name="Picture 2" descr="Image result for bc dev exchange">
            <a:extLst>
              <a:ext uri="{FF2B5EF4-FFF2-40B4-BE49-F238E27FC236}">
                <a16:creationId xmlns:a16="http://schemas.microsoft.com/office/drawing/2014/main" id="{22CB76B5-991D-DDB9-49CD-325184652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754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EA05-4255-84A0-7212-C605B05B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Enterprise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19B7F-E4EC-2005-A5C1-758C56E4F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not included Enterprise Development in the documentation</a:t>
            </a:r>
          </a:p>
          <a:p>
            <a:r>
              <a:rPr lang="en-US" dirty="0"/>
              <a:t> We are working with Apple to learn the best approaches for delivering internal apps</a:t>
            </a:r>
          </a:p>
          <a:p>
            <a:r>
              <a:rPr lang="en-US" dirty="0"/>
              <a:t>We will work with enterprise program teams over the next year on how to manage/develop internal apps</a:t>
            </a:r>
          </a:p>
          <a:p>
            <a:endParaRPr lang="en-US" dirty="0"/>
          </a:p>
        </p:txBody>
      </p:sp>
      <p:pic>
        <p:nvPicPr>
          <p:cNvPr id="5" name="Picture 2" descr="Image result for bc dev exchange">
            <a:extLst>
              <a:ext uri="{FF2B5EF4-FFF2-40B4-BE49-F238E27FC236}">
                <a16:creationId xmlns:a16="http://schemas.microsoft.com/office/drawing/2014/main" id="{9438DFD7-6F7E-B311-C549-540FB7118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520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34DAD-8E9E-F70A-2F6F-BFE53520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B02C9F65-0724-CCD1-E5E5-2053AE017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1" name="Graphic 10" descr="Question mark">
            <a:extLst>
              <a:ext uri="{FF2B5EF4-FFF2-40B4-BE49-F238E27FC236}">
                <a16:creationId xmlns:a16="http://schemas.microsoft.com/office/drawing/2014/main" id="{FD6F868D-0B2F-489D-81E5-6CAA20D18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5" name="Picture 2" descr="Image result for bc dev exchange">
            <a:extLst>
              <a:ext uri="{FF2B5EF4-FFF2-40B4-BE49-F238E27FC236}">
                <a16:creationId xmlns:a16="http://schemas.microsoft.com/office/drawing/2014/main" id="{CE925662-58E7-CD1B-ABC4-7324508E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970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C9FC9C-310B-251D-1C4E-8FA3EE41D4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Meetup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F14EEA-3873-3BF6-F32B-9BF19FD9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January 2024</a:t>
            </a:r>
          </a:p>
        </p:txBody>
      </p:sp>
      <p:pic>
        <p:nvPicPr>
          <p:cNvPr id="6" name="Picture 2" descr="Image result for bc dev exchange">
            <a:extLst>
              <a:ext uri="{FF2B5EF4-FFF2-40B4-BE49-F238E27FC236}">
                <a16:creationId xmlns:a16="http://schemas.microsoft.com/office/drawing/2014/main" id="{F7E68182-4AD8-D445-3D57-C5CDBD779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84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A5B5-3A1C-A33D-2CD7-F04CD95C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Land 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7BE15-41BE-6A4D-6BF0-664D0A414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 would like to acknowledge the land on which I work and is my home is the </a:t>
            </a:r>
            <a:r>
              <a:rPr lang="en-CA" sz="2800" dirty="0"/>
              <a:t>unceded </a:t>
            </a:r>
            <a:r>
              <a:rPr lang="en-US" dirty="0"/>
              <a:t>territory of the Malahat people</a:t>
            </a:r>
          </a:p>
          <a:p>
            <a:pPr>
              <a:lnSpc>
                <a:spcPct val="200000"/>
              </a:lnSpc>
            </a:pPr>
            <a:r>
              <a:rPr lang="en-US" dirty="0"/>
              <a:t>I would also like to make a book recommendation</a:t>
            </a:r>
          </a:p>
          <a:p>
            <a:pPr>
              <a:lnSpc>
                <a:spcPct val="200000"/>
              </a:lnSpc>
            </a:pPr>
            <a:r>
              <a:rPr lang="en-US" dirty="0"/>
              <a:t>Laughing with the Trickster: On Sex, Death, and Accordions by Tomson Highway</a:t>
            </a:r>
          </a:p>
          <a:p>
            <a:pPr>
              <a:lnSpc>
                <a:spcPct val="200000"/>
              </a:lnSpc>
            </a:pPr>
            <a:r>
              <a:rPr lang="en-US" dirty="0"/>
              <a:t>Tomson Highway is a Cree author, </a:t>
            </a:r>
            <a:r>
              <a:rPr lang="en-US" dirty="0" err="1"/>
              <a:t>playwrite</a:t>
            </a:r>
            <a:r>
              <a:rPr lang="en-US" dirty="0"/>
              <a:t> and musician</a:t>
            </a:r>
          </a:p>
          <a:p>
            <a:pPr>
              <a:lnSpc>
                <a:spcPct val="200000"/>
              </a:lnSpc>
            </a:pPr>
            <a:r>
              <a:rPr lang="en-US" dirty="0"/>
              <a:t>2022 Massey lecturer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Listen on CBC Ideas Podcast</a:t>
            </a:r>
          </a:p>
        </p:txBody>
      </p:sp>
      <p:pic>
        <p:nvPicPr>
          <p:cNvPr id="4" name="Picture 2" descr="Image result for bc dev exchange">
            <a:extLst>
              <a:ext uri="{FF2B5EF4-FFF2-40B4-BE49-F238E27FC236}">
                <a16:creationId xmlns:a16="http://schemas.microsoft.com/office/drawing/2014/main" id="{F212D5A8-14B2-7162-E52B-AE12D57CD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10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51D8-8AC9-BA67-8DD5-B0055782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we are and what we do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7D32A5EB-E185-DA3E-2FE9-5C53E3E5C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0" name="Graphic 9" descr="Questions">
            <a:extLst>
              <a:ext uri="{FF2B5EF4-FFF2-40B4-BE49-F238E27FC236}">
                <a16:creationId xmlns:a16="http://schemas.microsoft.com/office/drawing/2014/main" id="{9C23EE9F-103B-4072-B711-9A3EF3D0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4" name="Picture 2" descr="Image result for bc dev exchange">
            <a:extLst>
              <a:ext uri="{FF2B5EF4-FFF2-40B4-BE49-F238E27FC236}">
                <a16:creationId xmlns:a16="http://schemas.microsoft.com/office/drawing/2014/main" id="{C154F766-D7DB-266A-434D-945E69116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8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337602" y="615518"/>
            <a:ext cx="101319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br>
              <a:rPr lang="en-CA" sz="3240" b="1"/>
            </a:br>
            <a:endParaRPr sz="3240" b="1"/>
          </a:p>
        </p:txBody>
      </p:sp>
      <p:sp>
        <p:nvSpPr>
          <p:cNvPr id="90" name="Google Shape;90;p12"/>
          <p:cNvSpPr txBox="1"/>
          <p:nvPr/>
        </p:nvSpPr>
        <p:spPr>
          <a:xfrm>
            <a:off x="11353800" y="-18288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0" y="615518"/>
            <a:ext cx="128100" cy="7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306281" y="26111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000" b="1" i="0" u="none" strike="noStrike" cap="none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  <a:ea typeface="Noto Sans" panose="020B0502040504020204" pitchFamily="34" charset="0"/>
                <a:cs typeface="Noto Sans" panose="020B0502040504020204" pitchFamily="34" charset="0"/>
                <a:sym typeface="Calibri"/>
              </a:rPr>
              <a:t>The Developer Experience Team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060522-506C-7C2D-DAC2-FAEE690F639F}"/>
              </a:ext>
            </a:extLst>
          </p:cNvPr>
          <p:cNvGrpSpPr/>
          <p:nvPr/>
        </p:nvGrpSpPr>
        <p:grpSpPr>
          <a:xfrm>
            <a:off x="1356497" y="1619576"/>
            <a:ext cx="1952825" cy="2356807"/>
            <a:chOff x="337602" y="1584512"/>
            <a:chExt cx="1952825" cy="235680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927F8C2-F347-90CE-20B5-75676AD4B226}"/>
                </a:ext>
              </a:extLst>
            </p:cNvPr>
            <p:cNvSpPr/>
            <p:nvPr/>
          </p:nvSpPr>
          <p:spPr>
            <a:xfrm>
              <a:off x="665493" y="1584512"/>
              <a:ext cx="1409252" cy="1409252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88900" cmpd="tri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09252"/>
                        <a:gd name="connsiteY0" fmla="*/ 704626 h 1409252"/>
                        <a:gd name="connsiteX1" fmla="*/ 704626 w 1409252"/>
                        <a:gd name="connsiteY1" fmla="*/ 0 h 1409252"/>
                        <a:gd name="connsiteX2" fmla="*/ 1409252 w 1409252"/>
                        <a:gd name="connsiteY2" fmla="*/ 704626 h 1409252"/>
                        <a:gd name="connsiteX3" fmla="*/ 704626 w 1409252"/>
                        <a:gd name="connsiteY3" fmla="*/ 1409252 h 1409252"/>
                        <a:gd name="connsiteX4" fmla="*/ 0 w 1409252"/>
                        <a:gd name="connsiteY4" fmla="*/ 704626 h 1409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9252" h="1409252" fill="none" extrusionOk="0">
                          <a:moveTo>
                            <a:pt x="0" y="704626"/>
                          </a:moveTo>
                          <a:cubicBezTo>
                            <a:pt x="5250" y="316095"/>
                            <a:pt x="337175" y="-44665"/>
                            <a:pt x="704626" y="0"/>
                          </a:cubicBezTo>
                          <a:cubicBezTo>
                            <a:pt x="1033317" y="-9259"/>
                            <a:pt x="1364506" y="357600"/>
                            <a:pt x="1409252" y="704626"/>
                          </a:cubicBezTo>
                          <a:cubicBezTo>
                            <a:pt x="1407648" y="1078483"/>
                            <a:pt x="1066813" y="1446728"/>
                            <a:pt x="704626" y="1409252"/>
                          </a:cubicBezTo>
                          <a:cubicBezTo>
                            <a:pt x="343492" y="1424939"/>
                            <a:pt x="71355" y="1110936"/>
                            <a:pt x="0" y="704626"/>
                          </a:cubicBezTo>
                          <a:close/>
                        </a:path>
                        <a:path w="1409252" h="1409252" stroke="0" extrusionOk="0">
                          <a:moveTo>
                            <a:pt x="0" y="704626"/>
                          </a:moveTo>
                          <a:cubicBezTo>
                            <a:pt x="-25281" y="299878"/>
                            <a:pt x="266288" y="18460"/>
                            <a:pt x="704626" y="0"/>
                          </a:cubicBezTo>
                          <a:cubicBezTo>
                            <a:pt x="1146672" y="11135"/>
                            <a:pt x="1373832" y="316598"/>
                            <a:pt x="1409252" y="704626"/>
                          </a:cubicBezTo>
                          <a:cubicBezTo>
                            <a:pt x="1363547" y="1138413"/>
                            <a:pt x="1087760" y="1442528"/>
                            <a:pt x="704626" y="1409252"/>
                          </a:cubicBezTo>
                          <a:cubicBezTo>
                            <a:pt x="287518" y="1393958"/>
                            <a:pt x="54689" y="1119911"/>
                            <a:pt x="0" y="70462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E1AC8A3-4662-96DF-43E3-C12DF10B70D6}"/>
                </a:ext>
              </a:extLst>
            </p:cNvPr>
            <p:cNvSpPr txBox="1"/>
            <p:nvPr/>
          </p:nvSpPr>
          <p:spPr>
            <a:xfrm>
              <a:off x="337602" y="3110322"/>
              <a:ext cx="19528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Karl Hardin</a:t>
              </a:r>
              <a:br>
                <a:rPr lang="en-US" sz="1600"/>
              </a:br>
              <a:r>
                <a:rPr lang="en-US" sz="1600"/>
                <a:t>Senior Director, Digital Delivery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B82F04-58D0-FE1A-52F9-21D10FC52DC6}"/>
              </a:ext>
            </a:extLst>
          </p:cNvPr>
          <p:cNvGrpSpPr/>
          <p:nvPr/>
        </p:nvGrpSpPr>
        <p:grpSpPr>
          <a:xfrm>
            <a:off x="3846904" y="1619576"/>
            <a:ext cx="1952825" cy="2378246"/>
            <a:chOff x="2776461" y="1549846"/>
            <a:chExt cx="1952825" cy="237824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E848017-EAC1-1FD0-61EC-1DDE847C9C01}"/>
                </a:ext>
              </a:extLst>
            </p:cNvPr>
            <p:cNvSpPr/>
            <p:nvPr/>
          </p:nvSpPr>
          <p:spPr>
            <a:xfrm>
              <a:off x="3048248" y="1549846"/>
              <a:ext cx="1409252" cy="140925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88900" cmpd="tri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09252"/>
                        <a:gd name="connsiteY0" fmla="*/ 704626 h 1409252"/>
                        <a:gd name="connsiteX1" fmla="*/ 704626 w 1409252"/>
                        <a:gd name="connsiteY1" fmla="*/ 0 h 1409252"/>
                        <a:gd name="connsiteX2" fmla="*/ 1409252 w 1409252"/>
                        <a:gd name="connsiteY2" fmla="*/ 704626 h 1409252"/>
                        <a:gd name="connsiteX3" fmla="*/ 704626 w 1409252"/>
                        <a:gd name="connsiteY3" fmla="*/ 1409252 h 1409252"/>
                        <a:gd name="connsiteX4" fmla="*/ 0 w 1409252"/>
                        <a:gd name="connsiteY4" fmla="*/ 704626 h 1409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9252" h="1409252" fill="none" extrusionOk="0">
                          <a:moveTo>
                            <a:pt x="0" y="704626"/>
                          </a:moveTo>
                          <a:cubicBezTo>
                            <a:pt x="5250" y="316095"/>
                            <a:pt x="337175" y="-44665"/>
                            <a:pt x="704626" y="0"/>
                          </a:cubicBezTo>
                          <a:cubicBezTo>
                            <a:pt x="1033317" y="-9259"/>
                            <a:pt x="1364506" y="357600"/>
                            <a:pt x="1409252" y="704626"/>
                          </a:cubicBezTo>
                          <a:cubicBezTo>
                            <a:pt x="1407648" y="1078483"/>
                            <a:pt x="1066813" y="1446728"/>
                            <a:pt x="704626" y="1409252"/>
                          </a:cubicBezTo>
                          <a:cubicBezTo>
                            <a:pt x="343492" y="1424939"/>
                            <a:pt x="71355" y="1110936"/>
                            <a:pt x="0" y="704626"/>
                          </a:cubicBezTo>
                          <a:close/>
                        </a:path>
                        <a:path w="1409252" h="1409252" stroke="0" extrusionOk="0">
                          <a:moveTo>
                            <a:pt x="0" y="704626"/>
                          </a:moveTo>
                          <a:cubicBezTo>
                            <a:pt x="-25281" y="299878"/>
                            <a:pt x="266288" y="18460"/>
                            <a:pt x="704626" y="0"/>
                          </a:cubicBezTo>
                          <a:cubicBezTo>
                            <a:pt x="1146672" y="11135"/>
                            <a:pt x="1373832" y="316598"/>
                            <a:pt x="1409252" y="704626"/>
                          </a:cubicBezTo>
                          <a:cubicBezTo>
                            <a:pt x="1363547" y="1138413"/>
                            <a:pt x="1087760" y="1442528"/>
                            <a:pt x="704626" y="1409252"/>
                          </a:cubicBezTo>
                          <a:cubicBezTo>
                            <a:pt x="287518" y="1393958"/>
                            <a:pt x="54689" y="1119911"/>
                            <a:pt x="0" y="70462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272AE1-F6B8-E043-2EE6-0BB94836ED00}"/>
                </a:ext>
              </a:extLst>
            </p:cNvPr>
            <p:cNvSpPr txBox="1"/>
            <p:nvPr/>
          </p:nvSpPr>
          <p:spPr>
            <a:xfrm>
              <a:off x="2776461" y="3097095"/>
              <a:ext cx="19528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Jen </a:t>
              </a:r>
              <a:r>
                <a:rPr lang="en-US" sz="1600" b="1" err="1"/>
                <a:t>Reiher</a:t>
              </a:r>
              <a:br>
                <a:rPr lang="en-US" sz="1600"/>
              </a:br>
              <a:r>
                <a:rPr lang="en-US" sz="1600"/>
                <a:t>Senior Product Manager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CB15-F340-37FF-5756-E3FAB88B6536}"/>
              </a:ext>
            </a:extLst>
          </p:cNvPr>
          <p:cNvGrpSpPr/>
          <p:nvPr/>
        </p:nvGrpSpPr>
        <p:grpSpPr>
          <a:xfrm>
            <a:off x="3832625" y="4218643"/>
            <a:ext cx="1952825" cy="2378246"/>
            <a:chOff x="2762182" y="4100755"/>
            <a:chExt cx="1952825" cy="237824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55F2F6D-5D33-4940-D32E-4D1AEFE8BD20}"/>
                </a:ext>
              </a:extLst>
            </p:cNvPr>
            <p:cNvSpPr/>
            <p:nvPr/>
          </p:nvSpPr>
          <p:spPr>
            <a:xfrm>
              <a:off x="3033969" y="4100755"/>
              <a:ext cx="1409252" cy="1409252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88900" cmpd="tri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09252"/>
                        <a:gd name="connsiteY0" fmla="*/ 704626 h 1409252"/>
                        <a:gd name="connsiteX1" fmla="*/ 704626 w 1409252"/>
                        <a:gd name="connsiteY1" fmla="*/ 0 h 1409252"/>
                        <a:gd name="connsiteX2" fmla="*/ 1409252 w 1409252"/>
                        <a:gd name="connsiteY2" fmla="*/ 704626 h 1409252"/>
                        <a:gd name="connsiteX3" fmla="*/ 704626 w 1409252"/>
                        <a:gd name="connsiteY3" fmla="*/ 1409252 h 1409252"/>
                        <a:gd name="connsiteX4" fmla="*/ 0 w 1409252"/>
                        <a:gd name="connsiteY4" fmla="*/ 704626 h 1409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9252" h="1409252" fill="none" extrusionOk="0">
                          <a:moveTo>
                            <a:pt x="0" y="704626"/>
                          </a:moveTo>
                          <a:cubicBezTo>
                            <a:pt x="5250" y="316095"/>
                            <a:pt x="337175" y="-44665"/>
                            <a:pt x="704626" y="0"/>
                          </a:cubicBezTo>
                          <a:cubicBezTo>
                            <a:pt x="1033317" y="-9259"/>
                            <a:pt x="1364506" y="357600"/>
                            <a:pt x="1409252" y="704626"/>
                          </a:cubicBezTo>
                          <a:cubicBezTo>
                            <a:pt x="1407648" y="1078483"/>
                            <a:pt x="1066813" y="1446728"/>
                            <a:pt x="704626" y="1409252"/>
                          </a:cubicBezTo>
                          <a:cubicBezTo>
                            <a:pt x="343492" y="1424939"/>
                            <a:pt x="71355" y="1110936"/>
                            <a:pt x="0" y="704626"/>
                          </a:cubicBezTo>
                          <a:close/>
                        </a:path>
                        <a:path w="1409252" h="1409252" stroke="0" extrusionOk="0">
                          <a:moveTo>
                            <a:pt x="0" y="704626"/>
                          </a:moveTo>
                          <a:cubicBezTo>
                            <a:pt x="-25281" y="299878"/>
                            <a:pt x="266288" y="18460"/>
                            <a:pt x="704626" y="0"/>
                          </a:cubicBezTo>
                          <a:cubicBezTo>
                            <a:pt x="1146672" y="11135"/>
                            <a:pt x="1373832" y="316598"/>
                            <a:pt x="1409252" y="704626"/>
                          </a:cubicBezTo>
                          <a:cubicBezTo>
                            <a:pt x="1363547" y="1138413"/>
                            <a:pt x="1087760" y="1442528"/>
                            <a:pt x="704626" y="1409252"/>
                          </a:cubicBezTo>
                          <a:cubicBezTo>
                            <a:pt x="287518" y="1393958"/>
                            <a:pt x="54689" y="1119911"/>
                            <a:pt x="0" y="70462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992135-56D4-231A-B431-9B67A989D332}"/>
                </a:ext>
              </a:extLst>
            </p:cNvPr>
            <p:cNvSpPr txBox="1"/>
            <p:nvPr/>
          </p:nvSpPr>
          <p:spPr>
            <a:xfrm>
              <a:off x="2762182" y="5648004"/>
              <a:ext cx="19528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Martha Edwards</a:t>
              </a:r>
              <a:br>
                <a:rPr lang="en-US" sz="1600"/>
              </a:br>
              <a:r>
                <a:rPr lang="en-US" sz="1600"/>
                <a:t>Lead Service Designer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0B004A-1D64-336B-7D23-8C34D8044A55}"/>
              </a:ext>
            </a:extLst>
          </p:cNvPr>
          <p:cNvGrpSpPr/>
          <p:nvPr/>
        </p:nvGrpSpPr>
        <p:grpSpPr>
          <a:xfrm>
            <a:off x="6105309" y="1619576"/>
            <a:ext cx="1952825" cy="2132024"/>
            <a:chOff x="2776461" y="1549846"/>
            <a:chExt cx="1952825" cy="213202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03FDA4-7136-3E7A-C28A-27D83339515E}"/>
                </a:ext>
              </a:extLst>
            </p:cNvPr>
            <p:cNvSpPr/>
            <p:nvPr/>
          </p:nvSpPr>
          <p:spPr>
            <a:xfrm>
              <a:off x="3048248" y="1549846"/>
              <a:ext cx="1409252" cy="1409252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88900" cmpd="tri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09252"/>
                        <a:gd name="connsiteY0" fmla="*/ 704626 h 1409252"/>
                        <a:gd name="connsiteX1" fmla="*/ 704626 w 1409252"/>
                        <a:gd name="connsiteY1" fmla="*/ 0 h 1409252"/>
                        <a:gd name="connsiteX2" fmla="*/ 1409252 w 1409252"/>
                        <a:gd name="connsiteY2" fmla="*/ 704626 h 1409252"/>
                        <a:gd name="connsiteX3" fmla="*/ 704626 w 1409252"/>
                        <a:gd name="connsiteY3" fmla="*/ 1409252 h 1409252"/>
                        <a:gd name="connsiteX4" fmla="*/ 0 w 1409252"/>
                        <a:gd name="connsiteY4" fmla="*/ 704626 h 1409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9252" h="1409252" fill="none" extrusionOk="0">
                          <a:moveTo>
                            <a:pt x="0" y="704626"/>
                          </a:moveTo>
                          <a:cubicBezTo>
                            <a:pt x="5250" y="316095"/>
                            <a:pt x="337175" y="-44665"/>
                            <a:pt x="704626" y="0"/>
                          </a:cubicBezTo>
                          <a:cubicBezTo>
                            <a:pt x="1033317" y="-9259"/>
                            <a:pt x="1364506" y="357600"/>
                            <a:pt x="1409252" y="704626"/>
                          </a:cubicBezTo>
                          <a:cubicBezTo>
                            <a:pt x="1407648" y="1078483"/>
                            <a:pt x="1066813" y="1446728"/>
                            <a:pt x="704626" y="1409252"/>
                          </a:cubicBezTo>
                          <a:cubicBezTo>
                            <a:pt x="343492" y="1424939"/>
                            <a:pt x="71355" y="1110936"/>
                            <a:pt x="0" y="704626"/>
                          </a:cubicBezTo>
                          <a:close/>
                        </a:path>
                        <a:path w="1409252" h="1409252" stroke="0" extrusionOk="0">
                          <a:moveTo>
                            <a:pt x="0" y="704626"/>
                          </a:moveTo>
                          <a:cubicBezTo>
                            <a:pt x="-25281" y="299878"/>
                            <a:pt x="266288" y="18460"/>
                            <a:pt x="704626" y="0"/>
                          </a:cubicBezTo>
                          <a:cubicBezTo>
                            <a:pt x="1146672" y="11135"/>
                            <a:pt x="1373832" y="316598"/>
                            <a:pt x="1409252" y="704626"/>
                          </a:cubicBezTo>
                          <a:cubicBezTo>
                            <a:pt x="1363547" y="1138413"/>
                            <a:pt x="1087760" y="1442528"/>
                            <a:pt x="704626" y="1409252"/>
                          </a:cubicBezTo>
                          <a:cubicBezTo>
                            <a:pt x="287518" y="1393958"/>
                            <a:pt x="54689" y="1119911"/>
                            <a:pt x="0" y="70462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D74430-80EE-B756-033B-63FA62A91237}"/>
                </a:ext>
              </a:extLst>
            </p:cNvPr>
            <p:cNvSpPr txBox="1"/>
            <p:nvPr/>
          </p:nvSpPr>
          <p:spPr>
            <a:xfrm>
              <a:off x="2776461" y="3097095"/>
              <a:ext cx="1952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Shea Phillips</a:t>
              </a:r>
              <a:br>
                <a:rPr lang="en-US" sz="1600"/>
              </a:br>
              <a:r>
                <a:rPr lang="en-US" sz="1600"/>
                <a:t>Architect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1EAC1B-8888-1EBC-6FE6-5AB99D6980DD}"/>
              </a:ext>
            </a:extLst>
          </p:cNvPr>
          <p:cNvGrpSpPr/>
          <p:nvPr/>
        </p:nvGrpSpPr>
        <p:grpSpPr>
          <a:xfrm>
            <a:off x="6081233" y="4218643"/>
            <a:ext cx="1952825" cy="2378246"/>
            <a:chOff x="2776461" y="1549846"/>
            <a:chExt cx="1952825" cy="237824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3B6C2A-352D-58AF-239F-34462358DD6A}"/>
                </a:ext>
              </a:extLst>
            </p:cNvPr>
            <p:cNvSpPr/>
            <p:nvPr/>
          </p:nvSpPr>
          <p:spPr>
            <a:xfrm>
              <a:off x="3048248" y="1549846"/>
              <a:ext cx="1409252" cy="1409252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 w="88900" cmpd="tri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09252"/>
                        <a:gd name="connsiteY0" fmla="*/ 704626 h 1409252"/>
                        <a:gd name="connsiteX1" fmla="*/ 704626 w 1409252"/>
                        <a:gd name="connsiteY1" fmla="*/ 0 h 1409252"/>
                        <a:gd name="connsiteX2" fmla="*/ 1409252 w 1409252"/>
                        <a:gd name="connsiteY2" fmla="*/ 704626 h 1409252"/>
                        <a:gd name="connsiteX3" fmla="*/ 704626 w 1409252"/>
                        <a:gd name="connsiteY3" fmla="*/ 1409252 h 1409252"/>
                        <a:gd name="connsiteX4" fmla="*/ 0 w 1409252"/>
                        <a:gd name="connsiteY4" fmla="*/ 704626 h 1409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9252" h="1409252" fill="none" extrusionOk="0">
                          <a:moveTo>
                            <a:pt x="0" y="704626"/>
                          </a:moveTo>
                          <a:cubicBezTo>
                            <a:pt x="5250" y="316095"/>
                            <a:pt x="337175" y="-44665"/>
                            <a:pt x="704626" y="0"/>
                          </a:cubicBezTo>
                          <a:cubicBezTo>
                            <a:pt x="1033317" y="-9259"/>
                            <a:pt x="1364506" y="357600"/>
                            <a:pt x="1409252" y="704626"/>
                          </a:cubicBezTo>
                          <a:cubicBezTo>
                            <a:pt x="1407648" y="1078483"/>
                            <a:pt x="1066813" y="1446728"/>
                            <a:pt x="704626" y="1409252"/>
                          </a:cubicBezTo>
                          <a:cubicBezTo>
                            <a:pt x="343492" y="1424939"/>
                            <a:pt x="71355" y="1110936"/>
                            <a:pt x="0" y="704626"/>
                          </a:cubicBezTo>
                          <a:close/>
                        </a:path>
                        <a:path w="1409252" h="1409252" stroke="0" extrusionOk="0">
                          <a:moveTo>
                            <a:pt x="0" y="704626"/>
                          </a:moveTo>
                          <a:cubicBezTo>
                            <a:pt x="-25281" y="299878"/>
                            <a:pt x="266288" y="18460"/>
                            <a:pt x="704626" y="0"/>
                          </a:cubicBezTo>
                          <a:cubicBezTo>
                            <a:pt x="1146672" y="11135"/>
                            <a:pt x="1373832" y="316598"/>
                            <a:pt x="1409252" y="704626"/>
                          </a:cubicBezTo>
                          <a:cubicBezTo>
                            <a:pt x="1363547" y="1138413"/>
                            <a:pt x="1087760" y="1442528"/>
                            <a:pt x="704626" y="1409252"/>
                          </a:cubicBezTo>
                          <a:cubicBezTo>
                            <a:pt x="287518" y="1393958"/>
                            <a:pt x="54689" y="1119911"/>
                            <a:pt x="0" y="70462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F8A7CA-0C0E-77BD-52EF-055BFA311882}"/>
                </a:ext>
              </a:extLst>
            </p:cNvPr>
            <p:cNvSpPr txBox="1"/>
            <p:nvPr/>
          </p:nvSpPr>
          <p:spPr>
            <a:xfrm>
              <a:off x="2776461" y="3097095"/>
              <a:ext cx="19528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Monica </a:t>
              </a:r>
              <a:r>
                <a:rPr lang="en-US" sz="1600" b="1" err="1"/>
                <a:t>Granbois</a:t>
              </a:r>
              <a:br>
                <a:rPr lang="en-US" sz="1600"/>
              </a:br>
              <a:r>
                <a:rPr lang="en-US" sz="1600"/>
                <a:t>Mobile App </a:t>
              </a:r>
              <a:r>
                <a:rPr lang="en-US" sz="1600" err="1"/>
                <a:t>Devops</a:t>
              </a:r>
              <a:r>
                <a:rPr lang="en-US" sz="1600"/>
                <a:t> Specialist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9EB6A1-64CC-4869-6375-18E0FD1A9F80}"/>
              </a:ext>
            </a:extLst>
          </p:cNvPr>
          <p:cNvGrpSpPr/>
          <p:nvPr/>
        </p:nvGrpSpPr>
        <p:grpSpPr>
          <a:xfrm>
            <a:off x="8516677" y="4218643"/>
            <a:ext cx="1952825" cy="2378246"/>
            <a:chOff x="2776461" y="1549846"/>
            <a:chExt cx="1952825" cy="237824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B840162-2DF0-D5C9-7872-0C915AA72415}"/>
                </a:ext>
              </a:extLst>
            </p:cNvPr>
            <p:cNvSpPr/>
            <p:nvPr/>
          </p:nvSpPr>
          <p:spPr>
            <a:xfrm>
              <a:off x="3048248" y="1549846"/>
              <a:ext cx="1409252" cy="1409252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 w="88900" cmpd="tri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09252"/>
                        <a:gd name="connsiteY0" fmla="*/ 704626 h 1409252"/>
                        <a:gd name="connsiteX1" fmla="*/ 704626 w 1409252"/>
                        <a:gd name="connsiteY1" fmla="*/ 0 h 1409252"/>
                        <a:gd name="connsiteX2" fmla="*/ 1409252 w 1409252"/>
                        <a:gd name="connsiteY2" fmla="*/ 704626 h 1409252"/>
                        <a:gd name="connsiteX3" fmla="*/ 704626 w 1409252"/>
                        <a:gd name="connsiteY3" fmla="*/ 1409252 h 1409252"/>
                        <a:gd name="connsiteX4" fmla="*/ 0 w 1409252"/>
                        <a:gd name="connsiteY4" fmla="*/ 704626 h 1409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9252" h="1409252" fill="none" extrusionOk="0">
                          <a:moveTo>
                            <a:pt x="0" y="704626"/>
                          </a:moveTo>
                          <a:cubicBezTo>
                            <a:pt x="5250" y="316095"/>
                            <a:pt x="337175" y="-44665"/>
                            <a:pt x="704626" y="0"/>
                          </a:cubicBezTo>
                          <a:cubicBezTo>
                            <a:pt x="1033317" y="-9259"/>
                            <a:pt x="1364506" y="357600"/>
                            <a:pt x="1409252" y="704626"/>
                          </a:cubicBezTo>
                          <a:cubicBezTo>
                            <a:pt x="1407648" y="1078483"/>
                            <a:pt x="1066813" y="1446728"/>
                            <a:pt x="704626" y="1409252"/>
                          </a:cubicBezTo>
                          <a:cubicBezTo>
                            <a:pt x="343492" y="1424939"/>
                            <a:pt x="71355" y="1110936"/>
                            <a:pt x="0" y="704626"/>
                          </a:cubicBezTo>
                          <a:close/>
                        </a:path>
                        <a:path w="1409252" h="1409252" stroke="0" extrusionOk="0">
                          <a:moveTo>
                            <a:pt x="0" y="704626"/>
                          </a:moveTo>
                          <a:cubicBezTo>
                            <a:pt x="-25281" y="299878"/>
                            <a:pt x="266288" y="18460"/>
                            <a:pt x="704626" y="0"/>
                          </a:cubicBezTo>
                          <a:cubicBezTo>
                            <a:pt x="1146672" y="11135"/>
                            <a:pt x="1373832" y="316598"/>
                            <a:pt x="1409252" y="704626"/>
                          </a:cubicBezTo>
                          <a:cubicBezTo>
                            <a:pt x="1363547" y="1138413"/>
                            <a:pt x="1087760" y="1442528"/>
                            <a:pt x="704626" y="1409252"/>
                          </a:cubicBezTo>
                          <a:cubicBezTo>
                            <a:pt x="287518" y="1393958"/>
                            <a:pt x="54689" y="1119911"/>
                            <a:pt x="0" y="70462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8E2CE2-FB0B-6B1D-FD0A-1F1CC392FB26}"/>
                </a:ext>
              </a:extLst>
            </p:cNvPr>
            <p:cNvSpPr txBox="1"/>
            <p:nvPr/>
          </p:nvSpPr>
          <p:spPr>
            <a:xfrm>
              <a:off x="2776461" y="3097095"/>
              <a:ext cx="19528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Galen Gray</a:t>
              </a:r>
              <a:br>
                <a:rPr lang="en-US" sz="1600"/>
              </a:br>
              <a:r>
                <a:rPr lang="en-US" sz="1600"/>
                <a:t>Technical Community Manager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774191-DB9F-7698-A7CE-3BF48E24226C}"/>
              </a:ext>
            </a:extLst>
          </p:cNvPr>
          <p:cNvGrpSpPr/>
          <p:nvPr/>
        </p:nvGrpSpPr>
        <p:grpSpPr>
          <a:xfrm>
            <a:off x="8516677" y="1619576"/>
            <a:ext cx="1952825" cy="2132024"/>
            <a:chOff x="2776461" y="1549846"/>
            <a:chExt cx="1952825" cy="213202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81CAF5-B894-BE8F-22EE-078A2BAD64E0}"/>
                </a:ext>
              </a:extLst>
            </p:cNvPr>
            <p:cNvSpPr/>
            <p:nvPr/>
          </p:nvSpPr>
          <p:spPr>
            <a:xfrm>
              <a:off x="3048248" y="1549846"/>
              <a:ext cx="1409252" cy="1409252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 w="88900" cmpd="tri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09252"/>
                        <a:gd name="connsiteY0" fmla="*/ 704626 h 1409252"/>
                        <a:gd name="connsiteX1" fmla="*/ 704626 w 1409252"/>
                        <a:gd name="connsiteY1" fmla="*/ 0 h 1409252"/>
                        <a:gd name="connsiteX2" fmla="*/ 1409252 w 1409252"/>
                        <a:gd name="connsiteY2" fmla="*/ 704626 h 1409252"/>
                        <a:gd name="connsiteX3" fmla="*/ 704626 w 1409252"/>
                        <a:gd name="connsiteY3" fmla="*/ 1409252 h 1409252"/>
                        <a:gd name="connsiteX4" fmla="*/ 0 w 1409252"/>
                        <a:gd name="connsiteY4" fmla="*/ 704626 h 1409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9252" h="1409252" fill="none" extrusionOk="0">
                          <a:moveTo>
                            <a:pt x="0" y="704626"/>
                          </a:moveTo>
                          <a:cubicBezTo>
                            <a:pt x="5250" y="316095"/>
                            <a:pt x="337175" y="-44665"/>
                            <a:pt x="704626" y="0"/>
                          </a:cubicBezTo>
                          <a:cubicBezTo>
                            <a:pt x="1033317" y="-9259"/>
                            <a:pt x="1364506" y="357600"/>
                            <a:pt x="1409252" y="704626"/>
                          </a:cubicBezTo>
                          <a:cubicBezTo>
                            <a:pt x="1407648" y="1078483"/>
                            <a:pt x="1066813" y="1446728"/>
                            <a:pt x="704626" y="1409252"/>
                          </a:cubicBezTo>
                          <a:cubicBezTo>
                            <a:pt x="343492" y="1424939"/>
                            <a:pt x="71355" y="1110936"/>
                            <a:pt x="0" y="704626"/>
                          </a:cubicBezTo>
                          <a:close/>
                        </a:path>
                        <a:path w="1409252" h="1409252" stroke="0" extrusionOk="0">
                          <a:moveTo>
                            <a:pt x="0" y="704626"/>
                          </a:moveTo>
                          <a:cubicBezTo>
                            <a:pt x="-25281" y="299878"/>
                            <a:pt x="266288" y="18460"/>
                            <a:pt x="704626" y="0"/>
                          </a:cubicBezTo>
                          <a:cubicBezTo>
                            <a:pt x="1146672" y="11135"/>
                            <a:pt x="1373832" y="316598"/>
                            <a:pt x="1409252" y="704626"/>
                          </a:cubicBezTo>
                          <a:cubicBezTo>
                            <a:pt x="1363547" y="1138413"/>
                            <a:pt x="1087760" y="1442528"/>
                            <a:pt x="704626" y="1409252"/>
                          </a:cubicBezTo>
                          <a:cubicBezTo>
                            <a:pt x="287518" y="1393958"/>
                            <a:pt x="54689" y="1119911"/>
                            <a:pt x="0" y="70462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2B7A8C-DC7E-4F46-C5B2-5E10C8E4F83B}"/>
                </a:ext>
              </a:extLst>
            </p:cNvPr>
            <p:cNvSpPr txBox="1"/>
            <p:nvPr/>
          </p:nvSpPr>
          <p:spPr>
            <a:xfrm>
              <a:off x="2776461" y="3097095"/>
              <a:ext cx="1952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Shiho </a:t>
              </a:r>
              <a:r>
                <a:rPr lang="en-US" sz="1600" b="1" dirty="0" err="1"/>
                <a:t>Itagaki</a:t>
              </a:r>
              <a:br>
                <a:rPr lang="en-US" sz="1600" dirty="0"/>
              </a:br>
              <a:r>
                <a:rPr lang="en-US" sz="1600" dirty="0"/>
                <a:t>SaaS Manager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3394DF-839E-35C8-49DD-3B398AE32E71}"/>
              </a:ext>
            </a:extLst>
          </p:cNvPr>
          <p:cNvGrpSpPr/>
          <p:nvPr/>
        </p:nvGrpSpPr>
        <p:grpSpPr>
          <a:xfrm>
            <a:off x="1356497" y="4218643"/>
            <a:ext cx="1952825" cy="2132024"/>
            <a:chOff x="2762182" y="4100755"/>
            <a:chExt cx="1952825" cy="213202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553D8D1-95E1-6427-DF64-F32624FBAFB9}"/>
                </a:ext>
              </a:extLst>
            </p:cNvPr>
            <p:cNvSpPr/>
            <p:nvPr/>
          </p:nvSpPr>
          <p:spPr>
            <a:xfrm>
              <a:off x="3033969" y="4100755"/>
              <a:ext cx="1409252" cy="1409252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 w="88900" cmpd="tri"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409252"/>
                        <a:gd name="connsiteY0" fmla="*/ 704626 h 1409252"/>
                        <a:gd name="connsiteX1" fmla="*/ 704626 w 1409252"/>
                        <a:gd name="connsiteY1" fmla="*/ 0 h 1409252"/>
                        <a:gd name="connsiteX2" fmla="*/ 1409252 w 1409252"/>
                        <a:gd name="connsiteY2" fmla="*/ 704626 h 1409252"/>
                        <a:gd name="connsiteX3" fmla="*/ 704626 w 1409252"/>
                        <a:gd name="connsiteY3" fmla="*/ 1409252 h 1409252"/>
                        <a:gd name="connsiteX4" fmla="*/ 0 w 1409252"/>
                        <a:gd name="connsiteY4" fmla="*/ 704626 h 14092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09252" h="1409252" fill="none" extrusionOk="0">
                          <a:moveTo>
                            <a:pt x="0" y="704626"/>
                          </a:moveTo>
                          <a:cubicBezTo>
                            <a:pt x="5250" y="316095"/>
                            <a:pt x="337175" y="-44665"/>
                            <a:pt x="704626" y="0"/>
                          </a:cubicBezTo>
                          <a:cubicBezTo>
                            <a:pt x="1033317" y="-9259"/>
                            <a:pt x="1364506" y="357600"/>
                            <a:pt x="1409252" y="704626"/>
                          </a:cubicBezTo>
                          <a:cubicBezTo>
                            <a:pt x="1407648" y="1078483"/>
                            <a:pt x="1066813" y="1446728"/>
                            <a:pt x="704626" y="1409252"/>
                          </a:cubicBezTo>
                          <a:cubicBezTo>
                            <a:pt x="343492" y="1424939"/>
                            <a:pt x="71355" y="1110936"/>
                            <a:pt x="0" y="704626"/>
                          </a:cubicBezTo>
                          <a:close/>
                        </a:path>
                        <a:path w="1409252" h="1409252" stroke="0" extrusionOk="0">
                          <a:moveTo>
                            <a:pt x="0" y="704626"/>
                          </a:moveTo>
                          <a:cubicBezTo>
                            <a:pt x="-25281" y="299878"/>
                            <a:pt x="266288" y="18460"/>
                            <a:pt x="704626" y="0"/>
                          </a:cubicBezTo>
                          <a:cubicBezTo>
                            <a:pt x="1146672" y="11135"/>
                            <a:pt x="1373832" y="316598"/>
                            <a:pt x="1409252" y="704626"/>
                          </a:cubicBezTo>
                          <a:cubicBezTo>
                            <a:pt x="1363547" y="1138413"/>
                            <a:pt x="1087760" y="1442528"/>
                            <a:pt x="704626" y="1409252"/>
                          </a:cubicBezTo>
                          <a:cubicBezTo>
                            <a:pt x="287518" y="1393958"/>
                            <a:pt x="54689" y="1119911"/>
                            <a:pt x="0" y="70462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3C2761-83FC-838B-C43F-5C6AC5160AAC}"/>
                </a:ext>
              </a:extLst>
            </p:cNvPr>
            <p:cNvSpPr txBox="1"/>
            <p:nvPr/>
          </p:nvSpPr>
          <p:spPr>
            <a:xfrm>
              <a:off x="2762182" y="5648004"/>
              <a:ext cx="1952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Edson Naves</a:t>
              </a:r>
              <a:br>
                <a:rPr lang="en-US" sz="1600"/>
              </a:br>
              <a:r>
                <a:rPr lang="en-US" sz="1600"/>
                <a:t>Scrum Master</a:t>
              </a:r>
            </a:p>
          </p:txBody>
        </p:sp>
      </p:grpSp>
      <p:pic>
        <p:nvPicPr>
          <p:cNvPr id="26" name="Picture 2" descr="Image result for bc dev exchange">
            <a:extLst>
              <a:ext uri="{FF2B5EF4-FFF2-40B4-BE49-F238E27FC236}">
                <a16:creationId xmlns:a16="http://schemas.microsoft.com/office/drawing/2014/main" id="{A340D99D-7D64-1344-5941-DEC9508E6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9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D3D6B-EA5F-B48A-06F5-29B891FD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we’re working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71C59-0448-7B78-DC7B-EEF13353C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Updated the Apple App Store Name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Was: His Majesty the King in the right of the Province of BC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Now: Government of British Columbia</a:t>
            </a:r>
          </a:p>
          <a:p>
            <a:pPr>
              <a:lnSpc>
                <a:spcPct val="150000"/>
              </a:lnSpc>
            </a:pPr>
            <a:r>
              <a:rPr lang="en-US" dirty="0"/>
              <a:t>Updated mobile developer documentation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Demo later in presentation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Meet with new teams curious or ready to create a mobile app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2" descr="Image result for bc dev exchange">
            <a:extLst>
              <a:ext uri="{FF2B5EF4-FFF2-40B4-BE49-F238E27FC236}">
                <a16:creationId xmlns:a16="http://schemas.microsoft.com/office/drawing/2014/main" id="{02897991-A924-E66E-3BCF-68F387873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2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E304101-7B06-0437-2B3C-16F2EC00D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0024" b="2002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78ACB-BF44-CA04-E362-5B0FAD08D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bg1"/>
                </a:solidFill>
              </a:rPr>
              <a:t>Apple Certificates</a:t>
            </a:r>
            <a:endParaRPr lang="en-US" sz="5200" dirty="0">
              <a:solidFill>
                <a:schemeClr val="bg1"/>
              </a:solidFill>
            </a:endParaRPr>
          </a:p>
        </p:txBody>
      </p:sp>
      <p:pic>
        <p:nvPicPr>
          <p:cNvPr id="3" name="Picture 2" descr="Image result for bc dev exchange">
            <a:extLst>
              <a:ext uri="{FF2B5EF4-FFF2-40B4-BE49-F238E27FC236}">
                <a16:creationId xmlns:a16="http://schemas.microsoft.com/office/drawing/2014/main" id="{72CFB2B4-0FC0-9180-9B37-9C3FABD61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645FD-5196-15A8-E0F3-095E6E1B86FB}"/>
              </a:ext>
            </a:extLst>
          </p:cNvPr>
          <p:cNvSpPr txBox="1"/>
          <p:nvPr/>
        </p:nvSpPr>
        <p:spPr>
          <a:xfrm>
            <a:off x="1" y="6858000"/>
            <a:ext cx="2927404" cy="2308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900">
                <a:hlinkClick r:id="rId3" tooltip="https://pngimg.com/download/9130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3986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74CF7-197A-7D16-3351-1E203D7B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Certificate Expiry Dates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636CBC-5330-673A-65B0-45BB69BAFF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670391"/>
              </p:ext>
            </p:extLst>
          </p:nvPr>
        </p:nvGraphicFramePr>
        <p:xfrm>
          <a:off x="838200" y="2001902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Image result for bc dev exchange">
            <a:extLst>
              <a:ext uri="{FF2B5EF4-FFF2-40B4-BE49-F238E27FC236}">
                <a16:creationId xmlns:a16="http://schemas.microsoft.com/office/drawing/2014/main" id="{1A004CB6-DE08-DDED-DF0F-457EB71E3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32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1F70-3BB0-7679-07AC-444C311F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What happens if an app uses an expired certificate?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3A76-A54A-D872-1D6A-49A8AB53C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800" dirty="0"/>
              <a:t>Your app will still be available on the App Store</a:t>
            </a:r>
          </a:p>
          <a:p>
            <a:pPr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2800" dirty="0"/>
              <a:t>Your app will still be usable by your users</a:t>
            </a:r>
          </a:p>
          <a:p>
            <a:pPr>
              <a:lnSpc>
                <a:spcPct val="200000"/>
              </a:lnSpc>
              <a:buFont typeface="System Font Regular"/>
              <a:buChar char="！"/>
            </a:pPr>
            <a:r>
              <a:rPr lang="en-US" sz="2800" dirty="0"/>
              <a:t>You must upgrade to the latest certificate to upload new versions of your app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Image result for bc dev exchange">
            <a:extLst>
              <a:ext uri="{FF2B5EF4-FFF2-40B4-BE49-F238E27FC236}">
                <a16:creationId xmlns:a16="http://schemas.microsoft.com/office/drawing/2014/main" id="{CA117196-54FA-CE2E-D9A2-3E51D6067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8316" y="17668"/>
            <a:ext cx="693683" cy="6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847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890</Words>
  <Application>Microsoft Macintosh PowerPoint</Application>
  <PresentationFormat>Widescreen</PresentationFormat>
  <Paragraphs>129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System Font Regular</vt:lpstr>
      <vt:lpstr>Wingdings</vt:lpstr>
      <vt:lpstr>Office Theme</vt:lpstr>
      <vt:lpstr>Mobile Developer Community Meetup</vt:lpstr>
      <vt:lpstr>Agenda </vt:lpstr>
      <vt:lpstr>Land Acknowledgement</vt:lpstr>
      <vt:lpstr>Who we are and what we do</vt:lpstr>
      <vt:lpstr> </vt:lpstr>
      <vt:lpstr>What we’re working on</vt:lpstr>
      <vt:lpstr>Apple Certificates</vt:lpstr>
      <vt:lpstr>Certificate Expiry Dates</vt:lpstr>
      <vt:lpstr>What happens if an app uses an expired certificate?</vt:lpstr>
      <vt:lpstr>Certificate Distribution Changes</vt:lpstr>
      <vt:lpstr>XCode managed certificates</vt:lpstr>
      <vt:lpstr>How to use XCode Managed Certificates</vt:lpstr>
      <vt:lpstr>App Store Connect Permissions</vt:lpstr>
      <vt:lpstr>XCode Signing Option</vt:lpstr>
      <vt:lpstr>GitHub Actions CI/CD Certificate:  Developer Experience Actions</vt:lpstr>
      <vt:lpstr>GitHub Actions Certificate: Mobile Dev Team Actions</vt:lpstr>
      <vt:lpstr>Email Certificates to developers</vt:lpstr>
      <vt:lpstr>Questions</vt:lpstr>
      <vt:lpstr>Mobile Developer Documentation</vt:lpstr>
      <vt:lpstr>Mobile Developer Documentation</vt:lpstr>
      <vt:lpstr>Documentation Update</vt:lpstr>
      <vt:lpstr>Create a PR for updates</vt:lpstr>
      <vt:lpstr>Enterprise Development</vt:lpstr>
      <vt:lpstr>Questions</vt:lpstr>
      <vt:lpstr>Next Meetup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Developer Community Meetup</dc:title>
  <dc:creator>Granbois, Monica CITZ:EX</dc:creator>
  <cp:lastModifiedBy>Granbois, Monica CITZ:EX</cp:lastModifiedBy>
  <cp:revision>3</cp:revision>
  <dcterms:created xsi:type="dcterms:W3CDTF">2023-09-11T18:52:24Z</dcterms:created>
  <dcterms:modified xsi:type="dcterms:W3CDTF">2023-09-13T18:55:17Z</dcterms:modified>
</cp:coreProperties>
</file>